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6" r:id="rId3"/>
    <p:sldMasterId id="2147483689" r:id="rId4"/>
    <p:sldMasterId id="2147483704" r:id="rId5"/>
    <p:sldMasterId id="2147483717" r:id="rId6"/>
  </p:sldMasterIdLst>
  <p:notesMasterIdLst>
    <p:notesMasterId r:id="rId51"/>
  </p:notesMasterIdLst>
  <p:sldIdLst>
    <p:sldId id="272" r:id="rId7"/>
    <p:sldId id="265" r:id="rId8"/>
    <p:sldId id="268" r:id="rId9"/>
    <p:sldId id="275" r:id="rId10"/>
    <p:sldId id="274" r:id="rId11"/>
    <p:sldId id="277" r:id="rId12"/>
    <p:sldId id="279" r:id="rId13"/>
    <p:sldId id="278" r:id="rId14"/>
    <p:sldId id="261" r:id="rId15"/>
    <p:sldId id="300" r:id="rId16"/>
    <p:sldId id="304" r:id="rId17"/>
    <p:sldId id="337" r:id="rId18"/>
    <p:sldId id="289" r:id="rId19"/>
    <p:sldId id="290" r:id="rId20"/>
    <p:sldId id="291" r:id="rId21"/>
    <p:sldId id="306" r:id="rId22"/>
    <p:sldId id="307" r:id="rId23"/>
    <p:sldId id="308" r:id="rId24"/>
    <p:sldId id="309" r:id="rId25"/>
    <p:sldId id="310" r:id="rId26"/>
    <p:sldId id="313" r:id="rId27"/>
    <p:sldId id="316" r:id="rId28"/>
    <p:sldId id="330" r:id="rId29"/>
    <p:sldId id="331" r:id="rId30"/>
    <p:sldId id="332" r:id="rId31"/>
    <p:sldId id="333" r:id="rId32"/>
    <p:sldId id="334" r:id="rId33"/>
    <p:sldId id="335" r:id="rId34"/>
    <p:sldId id="371" r:id="rId35"/>
    <p:sldId id="377" r:id="rId36"/>
    <p:sldId id="364" r:id="rId37"/>
    <p:sldId id="367" r:id="rId38"/>
    <p:sldId id="368" r:id="rId39"/>
    <p:sldId id="373" r:id="rId40"/>
    <p:sldId id="369" r:id="rId41"/>
    <p:sldId id="366" r:id="rId42"/>
    <p:sldId id="375" r:id="rId43"/>
    <p:sldId id="372" r:id="rId44"/>
    <p:sldId id="374" r:id="rId45"/>
    <p:sldId id="376" r:id="rId46"/>
    <p:sldId id="365" r:id="rId47"/>
    <p:sldId id="359" r:id="rId48"/>
    <p:sldId id="378" r:id="rId49"/>
    <p:sldId id="361" r:id="rId5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00"/>
    <a:srgbClr val="CC6600"/>
    <a:srgbClr val="0099FF"/>
    <a:srgbClr val="0066CC"/>
    <a:srgbClr val="0099CC"/>
    <a:srgbClr val="FFCC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howGuides="1">
      <p:cViewPr varScale="1">
        <p:scale>
          <a:sx n="99" d="100"/>
          <a:sy n="99" d="100"/>
        </p:scale>
        <p:origin x="931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/>
            <a:fld id="{9A0DB2DC-4C9A-4742-B13C-FB6460FD3503}" type="slidenum">
              <a:rPr lang="en-US" sz="1200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42093371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 fontAlgn="base"/>
            <a:r>
              <a:rPr lang="en-US" strike="noStrike" noProof="0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 fontAlgn="base"/>
            <a:r>
              <a:rPr lang="en-US" strike="noStrike" noProof="0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693988" y="274638"/>
            <a:ext cx="6326187" cy="5851525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 fontAlgn="base"/>
            <a:r>
              <a:rPr lang="en-US" strike="noStrike" noProof="0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 fontAlgn="base"/>
            <a:r>
              <a:rPr lang="en-US" strike="noStrike" noProof="0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693988" y="274638"/>
            <a:ext cx="6326187" cy="5851525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sr-Latn-C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sr-Latn-C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sr-Latn-C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sr-Latn-C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sr-Latn-C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sr-Latn-C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FF"/>
            </a:gs>
            <a:gs pos="50000">
              <a:schemeClr val="bg1"/>
            </a:gs>
            <a:gs pos="100000">
              <a:srgbClr val="0099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en-US" dirty="0"/>
              <a:t>Click to edit Master text styles</a:t>
            </a:r>
          </a:p>
          <a:p>
            <a:pPr lvl="1" indent="-28575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  <p:custDataLst>
              <p:tags r:id="rId15"/>
            </p:custDataLst>
          </p:nvPr>
        </p:nvSpPr>
        <p:spPr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en-US" dirty="0"/>
              <a:t>Click to edit Master text styles</a:t>
            </a:r>
          </a:p>
          <a:p>
            <a:pPr lvl="1" indent="-28575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3251" name="Rectangle 3"/>
          <p:cNvSpPr>
            <a:spLocks noGrp="1"/>
          </p:cNvSpPr>
          <p:nvPr>
            <p:ph type="body"/>
            <p:custDataLst>
              <p:tags r:id="rId15"/>
            </p:custDataLst>
          </p:nvPr>
        </p:nvSpPr>
        <p:spPr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en-US" dirty="0"/>
              <a:t>Click to edit Master text styles</a:t>
            </a:r>
          </a:p>
          <a:p>
            <a:pPr lvl="1" indent="-28575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strike="noStrike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2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2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2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2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2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2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2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2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2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2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2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2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2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2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2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00"/>
            </a:gs>
            <a:gs pos="50000">
              <a:schemeClr val="bg1"/>
            </a:gs>
            <a:gs pos="100000">
              <a:srgbClr val="FFCC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en-US" dirty="0"/>
              <a:t>Click to edit Master text styles</a:t>
            </a:r>
          </a:p>
          <a:p>
            <a:pPr lvl="1" indent="-28575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33"/>
            </a:gs>
            <a:gs pos="50000">
              <a:srgbClr val="FFFF66"/>
            </a:gs>
            <a:gs pos="100000">
              <a:srgbClr val="FF993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en-US" dirty="0"/>
              <a:t>Click to edit Master text styles</a:t>
            </a:r>
          </a:p>
          <a:p>
            <a:pPr lvl="1" indent="-28575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33"/>
            </a:gs>
            <a:gs pos="50000">
              <a:srgbClr val="FFFF66"/>
            </a:gs>
            <a:gs pos="100000">
              <a:srgbClr val="FF993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en-US" dirty="0"/>
              <a:t>Click to edit Master text styles</a:t>
            </a:r>
          </a:p>
          <a:p>
            <a:pPr lvl="1" indent="-28575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/>
            </a:gs>
            <a:gs pos="50000">
              <a:srgbClr val="FFFF66"/>
            </a:gs>
            <a:gs pos="100000">
              <a:srgbClr val="FFCC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0012"/>
            <a:ext cx="9396413" cy="7046912"/>
          </a:xfrm>
        </p:spPr>
      </p:pic>
      <p:sp>
        <p:nvSpPr>
          <p:cNvPr id="9219" name="Text Box 7"/>
          <p:cNvSpPr txBox="1"/>
          <p:nvPr/>
        </p:nvSpPr>
        <p:spPr>
          <a:xfrm>
            <a:off x="5619750" y="3284538"/>
            <a:ext cx="1512888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sr-Latn-CS" altLang="x-none" dirty="0">
              <a:latin typeface="Arial" panose="020B0604020202020204" pitchFamily="34" charset="0"/>
            </a:endParaRPr>
          </a:p>
        </p:txBody>
      </p:sp>
      <p:sp>
        <p:nvSpPr>
          <p:cNvPr id="9220" name="Text Box 8"/>
          <p:cNvSpPr txBox="1"/>
          <p:nvPr/>
        </p:nvSpPr>
        <p:spPr>
          <a:xfrm>
            <a:off x="5792788" y="4799013"/>
            <a:ext cx="3316287" cy="20145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FF9933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sr-Cyrl-CS" altLang="x-none" b="1" dirty="0">
                <a:latin typeface="Arial" panose="020B0604020202020204" pitchFamily="34" charset="0"/>
              </a:rPr>
              <a:t>СРЕДЊА СТРУЧНА ШКОЛА</a:t>
            </a: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”4. </a:t>
            </a:r>
            <a:r>
              <a:rPr lang="sr-Cyrl-CS" altLang="x-none" b="1" dirty="0">
                <a:latin typeface="Arial" panose="020B0604020202020204" pitchFamily="34" charset="0"/>
              </a:rPr>
              <a:t>ЈУЛИ</a:t>
            </a:r>
            <a:r>
              <a:rPr lang="en-US" b="1" dirty="0">
                <a:latin typeface="Arial" panose="020B0604020202020204" pitchFamily="34" charset="0"/>
              </a:rPr>
              <a:t>”</a:t>
            </a:r>
            <a:r>
              <a:rPr lang="sr-Cyrl-CS" altLang="x-none" b="1" dirty="0">
                <a:latin typeface="Arial" panose="020B0604020202020204" pitchFamily="34" charset="0"/>
              </a:rPr>
              <a:t> ВРБАС</a:t>
            </a:r>
          </a:p>
          <a:p>
            <a:pPr algn="ctr"/>
            <a:r>
              <a:rPr lang="sr-Cyrl-CS" altLang="x-none" b="1" dirty="0">
                <a:latin typeface="Arial" panose="020B0604020202020204" pitchFamily="34" charset="0"/>
              </a:rPr>
              <a:t>Светозара Марковића 53</a:t>
            </a:r>
          </a:p>
          <a:p>
            <a:pPr algn="ctr"/>
            <a:r>
              <a:rPr lang="sr-Cyrl-CS" altLang="x-none" b="1" dirty="0">
                <a:latin typeface="Arial" panose="020B0604020202020204" pitchFamily="34" charset="0"/>
              </a:rPr>
              <a:t>Тел: 021/ 790- 600</a:t>
            </a:r>
          </a:p>
          <a:p>
            <a:pPr algn="ctr"/>
            <a:r>
              <a:rPr lang="sr-Cyrl-CS" altLang="x-none" b="1" dirty="0">
                <a:latin typeface="Arial" panose="020B0604020202020204" pitchFamily="34" charset="0"/>
              </a:rPr>
              <a:t>         021/ 790- 555</a:t>
            </a:r>
          </a:p>
          <a:p>
            <a:pPr algn="ctr"/>
            <a:endParaRPr lang="sr-Cyrl-CS" altLang="x-none" b="1" dirty="0">
              <a:latin typeface="Arial" panose="020B0604020202020204" pitchFamily="34" charset="0"/>
            </a:endParaRPr>
          </a:p>
          <a:p>
            <a:pPr algn="ctr"/>
            <a:r>
              <a:rPr lang="sr-Latn-CS" altLang="x-none" b="1" u="sng" dirty="0">
                <a:latin typeface="Arial" panose="020B0604020202020204" pitchFamily="34" charset="0"/>
              </a:rPr>
              <a:t>www.sss4juli.vrbas.net</a:t>
            </a:r>
            <a:r>
              <a:rPr lang="sr-Latn-CS" altLang="x-none" dirty="0">
                <a:latin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student_1980481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886200"/>
            <a:ext cx="3124200" cy="1954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0039" name="Rectangle 7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630363"/>
          </a:xfrm>
        </p:spPr>
        <p:txBody>
          <a:bodyPr vert="horz" wrap="square" lIns="45720" tIns="45720" rIns="45720" bIns="45720" anchor="ctr"/>
          <a:lstStyle/>
          <a:p>
            <a:pPr algn="ctr" eaLnBrk="1" hangingPunct="1"/>
            <a:r>
              <a:rPr lang="sr-Latn-CS" altLang="x-none" sz="3600" b="1" dirty="0">
                <a:latin typeface="Times New Roman" panose="02020603050405020304" pitchFamily="18" charset="0"/>
              </a:rPr>
              <a:t>ПРЕХРАМБЕНИ ТЕХНИЧАР</a:t>
            </a:r>
            <a:r>
              <a:rPr lang="sr-Cyrl-CS" altLang="x-none" sz="3600" dirty="0">
                <a:latin typeface="Times New Roman" panose="02020603050405020304" pitchFamily="18" charset="0"/>
              </a:rPr>
              <a:t> </a:t>
            </a:r>
            <a:br>
              <a:rPr lang="sr-Cyrl-CS" altLang="x-none" sz="3600" dirty="0">
                <a:latin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</a:endParaRPr>
          </a:p>
        </p:txBody>
      </p:sp>
      <p:sp>
        <p:nvSpPr>
          <p:cNvPr id="10245" name="Rectangle 6"/>
          <p:cNvSpPr/>
          <p:nvPr/>
        </p:nvSpPr>
        <p:spPr>
          <a:xfrm>
            <a:off x="838200" y="5029200"/>
            <a:ext cx="4038600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(</a:t>
            </a:r>
            <a:r>
              <a:rPr lang="sr-Latn-CS" altLang="x-none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 године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  <a:r>
              <a:rPr lang="sr-Cyrl-CS" altLang="x-none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30 ученика</a:t>
            </a:r>
            <a:r>
              <a:rPr lang="en-US" sz="28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)</a:t>
            </a:r>
            <a:endParaRPr lang="en-US" sz="2800" b="1" dirty="0">
              <a:solidFill>
                <a:srgbClr val="000000"/>
              </a:solidFill>
              <a:latin typeface="Franklin Gothic Medium" panose="020B0603020102020204" pitchFamily="34" charset="0"/>
              <a:ea typeface="Arial" panose="020B0604020202020204" pitchFamily="34" charset="0"/>
            </a:endParaRPr>
          </a:p>
        </p:txBody>
      </p:sp>
      <p:sp>
        <p:nvSpPr>
          <p:cNvPr id="57349" name="AutoShape 5"/>
          <p:cNvSpPr/>
          <p:nvPr/>
        </p:nvSpPr>
        <p:spPr>
          <a:xfrm>
            <a:off x="990600" y="1981200"/>
            <a:ext cx="3962400" cy="2667000"/>
          </a:xfrm>
          <a:prstGeom prst="cloudCallout">
            <a:avLst>
              <a:gd name="adj1" fmla="val 92347"/>
              <a:gd name="adj2" fmla="val 25894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eaLnBrk="0" hangingPunct="0"/>
            <a:r>
              <a:rPr lang="sr-Cyrl-CS" altLang="x-none" sz="6000" dirty="0">
                <a:solidFill>
                  <a:srgbClr val="873529"/>
                </a:solidFill>
                <a:latin typeface="Franklin Gothic Medium" panose="020B0603020102020204" pitchFamily="34" charset="0"/>
              </a:rPr>
              <a:t>?</a:t>
            </a:r>
            <a:endParaRPr lang="en-US" sz="6000" dirty="0">
              <a:solidFill>
                <a:srgbClr val="873529"/>
              </a:solidFill>
              <a:latin typeface="Franklin Gothic Medium" panose="020B06030201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9" grpId="0"/>
      <p:bldP spid="300039" grpId="1"/>
      <p:bldP spid="10245" grpId="0"/>
      <p:bldP spid="573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575550" cy="1143000"/>
          </a:xfrm>
        </p:spPr>
        <p:txBody>
          <a:bodyPr vert="horz" wrap="square" lIns="45720" tIns="45720" rIns="45720" bIns="45720" anchor="ctr"/>
          <a:lstStyle/>
          <a:p>
            <a:pPr eaLnBrk="1" hangingPunct="1"/>
            <a:r>
              <a:rPr lang="sr-Cyrl-CS" altLang="x-none" sz="2400" b="1" dirty="0">
                <a:latin typeface="Times New Roman" panose="02020603050405020304" pitchFamily="18" charset="0"/>
              </a:rPr>
              <a:t>Након завршеног школовања...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4340" name="TextBox 3"/>
          <p:cNvSpPr txBox="1"/>
          <p:nvPr/>
        </p:nvSpPr>
        <p:spPr>
          <a:xfrm>
            <a:off x="381000" y="1905000"/>
            <a:ext cx="7759700" cy="2711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Wingdings" panose="05000000000000000000" pitchFamily="2" charset="2"/>
              <a:buChar char="J"/>
            </a:pPr>
            <a:r>
              <a:rPr lang="sr-Cyrl-CS" altLang="x-none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Могућност запослења у:</a:t>
            </a:r>
          </a:p>
          <a:p>
            <a:pPr eaLnBrk="0" hangingPunct="0"/>
            <a:r>
              <a:rPr lang="sr-Cyrl-CS" altLang="x-none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- лабораторијама за контролу прехрамбених производа</a:t>
            </a:r>
          </a:p>
          <a:p>
            <a:pPr eaLnBrk="0" hangingPunct="0"/>
            <a:r>
              <a:rPr lang="sr-Cyrl-CS" altLang="x-none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- самосталним продавницама прехрамбених производа</a:t>
            </a:r>
          </a:p>
          <a:p>
            <a:pPr eaLnBrk="0" hangingPunct="0"/>
            <a:r>
              <a:rPr lang="sr-Cyrl-CS" altLang="x-none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- у индустрији за производњу: млека, уља, меса,</a:t>
            </a:r>
          </a:p>
          <a:p>
            <a:pPr eaLnBrk="0" hangingPunct="0"/>
            <a:r>
              <a:rPr lang="sr-Cyrl-CS" altLang="x-none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тестенине, кондиторских производа, алкохолних пића...</a:t>
            </a:r>
          </a:p>
          <a:p>
            <a:pPr eaLnBrk="0" hangingPunct="0"/>
            <a:r>
              <a:rPr lang="sr-Cyrl-CS" altLang="x-none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- угоститељским објектима</a:t>
            </a:r>
          </a:p>
          <a:p>
            <a:pPr eaLnBrk="0" hangingPunct="0"/>
            <a:endParaRPr lang="sr-Cyrl-CS" altLang="x-none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" panose="05000000000000000000" pitchFamily="2" charset="2"/>
              <a:buChar char="J"/>
            </a:pP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Наставак школовања на различитим факултетима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4344" name="Picture 8" descr="1355734815327"/>
          <p:cNvPicPr>
            <a:picLocks noChangeAspect="1"/>
          </p:cNvPicPr>
          <p:nvPr/>
        </p:nvPicPr>
        <p:blipFill>
          <a:blip r:embed="rId2"/>
          <a:srcRect l="5405" r="8109"/>
          <a:stretch>
            <a:fillRect/>
          </a:stretch>
        </p:blipFill>
        <p:spPr>
          <a:xfrm>
            <a:off x="457200" y="4800600"/>
            <a:ext cx="2209800" cy="1719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9" descr="2013_01_396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800600"/>
            <a:ext cx="2828925" cy="1724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10" descr="eko-prehrambeni-proizvodi"/>
          <p:cNvPicPr>
            <a:picLocks noChangeAspect="1"/>
          </p:cNvPicPr>
          <p:nvPr/>
        </p:nvPicPr>
        <p:blipFill>
          <a:blip r:embed="rId4"/>
          <a:srcRect r="21622"/>
          <a:stretch>
            <a:fillRect/>
          </a:stretch>
        </p:blipFill>
        <p:spPr>
          <a:xfrm>
            <a:off x="6248400" y="4800600"/>
            <a:ext cx="2286000" cy="1754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6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14340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1"/>
          <p:cNvSpPr>
            <a:spLocks noGrp="1"/>
          </p:cNvSpPr>
          <p:nvPr>
            <p:ph type="title"/>
          </p:nvPr>
        </p:nvSpPr>
        <p:spPr>
          <a:xfrm>
            <a:off x="500063" y="-285750"/>
            <a:ext cx="8229600" cy="1143000"/>
          </a:xfrm>
        </p:spPr>
        <p:txBody>
          <a:bodyPr vert="horz" wrap="square" lIns="91440" tIns="45720" rIns="91440" bIns="45720" anchor="b"/>
          <a:lstStyle/>
          <a:p>
            <a:pPr algn="ctr">
              <a:buClr>
                <a:schemeClr val="tx1"/>
              </a:buClr>
            </a:pPr>
            <a:r>
              <a:rPr lang="en-US" dirty="0" smtClean="0">
                <a:latin typeface="+mj-lt"/>
                <a:ea typeface="+mj-ea"/>
                <a:cs typeface="+mj-cs"/>
              </a:rPr>
              <a:t>ПЕКАР/МЕСАР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28674" name="Text Placeholder 5"/>
          <p:cNvSpPr>
            <a:spLocks noGrp="1"/>
          </p:cNvSpPr>
          <p:nvPr>
            <p:ph type="body" idx="1"/>
          </p:nvPr>
        </p:nvSpPr>
        <p:spPr>
          <a:xfrm>
            <a:off x="642938" y="1285875"/>
            <a:ext cx="7786687" cy="639763"/>
          </a:xfrm>
        </p:spPr>
        <p:txBody>
          <a:bodyPr vert="horz" wrap="square" lIns="91440" tIns="45720" rIns="91440" bIns="45720" anchor="b"/>
          <a:lstStyle/>
          <a:p>
            <a:r>
              <a:rPr lang="en-US" dirty="0">
                <a:latin typeface="+mn-lt"/>
                <a:ea typeface="+mn-ea"/>
                <a:cs typeface="+mn-cs"/>
              </a:rPr>
              <a:t>Комбиновано одељење уписује по 15 ученика </a:t>
            </a:r>
          </a:p>
          <a:p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8675" name="Text Placeholder 12"/>
          <p:cNvSpPr>
            <a:spLocks noGrp="1"/>
          </p:cNvSpPr>
          <p:nvPr>
            <p:ph sz="half" idx="2"/>
          </p:nvPr>
        </p:nvSpPr>
        <p:spPr/>
        <p:txBody>
          <a:bodyPr vert="horz" wrap="square" lIns="91440" tIns="45720" rIns="91440" bIns="45720" anchor="t"/>
          <a:lstStyle/>
          <a:p>
            <a:endParaRPr lang="en-US" sz="2800" dirty="0">
              <a:latin typeface="+mn-lt"/>
              <a:ea typeface="+mn-ea"/>
              <a:cs typeface="+mn-cs"/>
            </a:endParaRPr>
          </a:p>
          <a:p>
            <a:pPr algn="ctr">
              <a:buClr>
                <a:schemeClr val="tx1"/>
              </a:buClr>
              <a:buNone/>
            </a:pP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8676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714375" y="1535113"/>
            <a:ext cx="7972425" cy="639762"/>
          </a:xfrm>
        </p:spPr>
        <p:txBody>
          <a:bodyPr vert="horz" wrap="square" lIns="91440" tIns="45720" rIns="91440" bIns="45720" anchor="b"/>
          <a:lstStyle/>
          <a:p>
            <a:r>
              <a:rPr lang="en-US" dirty="0">
                <a:latin typeface="+mn-lt"/>
                <a:ea typeface="+mn-ea"/>
                <a:cs typeface="+mn-cs"/>
              </a:rPr>
              <a:t>	ШКОЛОВАЊЕ ТРАЈЕ 3 ГОДИНЕ</a:t>
            </a:r>
          </a:p>
        </p:txBody>
      </p:sp>
      <p:pic>
        <p:nvPicPr>
          <p:cNvPr id="9" name="Picture 10" descr="eko-prehrambeni-proizvodi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r="21622"/>
          <a:stretch>
            <a:fillRect/>
          </a:stretch>
        </p:blipFill>
        <p:spPr>
          <a:xfrm>
            <a:off x="4714875" y="2500313"/>
            <a:ext cx="4041775" cy="3100387"/>
          </a:xfrm>
        </p:spPr>
      </p:pic>
      <p:sp>
        <p:nvSpPr>
          <p:cNvPr id="28678" name="Text Placeholder 12"/>
          <p:cNvSpPr txBox="1"/>
          <p:nvPr/>
        </p:nvSpPr>
        <p:spPr>
          <a:xfrm>
            <a:off x="428625" y="2214563"/>
            <a:ext cx="4040188" cy="39512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defTabSz="914400" eaLnBrk="0" hangingPunct="0">
              <a:spcBef>
                <a:spcPct val="20000"/>
              </a:spcBef>
              <a:buClr>
                <a:schemeClr val="tx1"/>
              </a:buClr>
              <a:buChar char="•"/>
            </a:pPr>
            <a:endParaRPr lang="en-US" altLang="zh-CN" sz="2800">
              <a:latin typeface="Arial" panose="020B0604020202020204" pitchFamily="34" charset="0"/>
            </a:endParaRPr>
          </a:p>
          <a:p>
            <a:pPr marL="342900" indent="-342900" algn="ctr" defTabSz="914400"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altLang="zh-CN" sz="2800">
                <a:latin typeface="Arial" panose="020B0604020202020204" pitchFamily="34" charset="0"/>
              </a:rPr>
              <a:t> </a:t>
            </a:r>
            <a:endParaRPr lang="en-US" altLang="zh-CN" sz="2800" dirty="0">
              <a:latin typeface="Arial" panose="020B0604020202020204" pitchFamily="34" charset="0"/>
            </a:endParaRPr>
          </a:p>
        </p:txBody>
      </p:sp>
      <p:pic>
        <p:nvPicPr>
          <p:cNvPr id="28679" name="Picture 5" descr="Резултат слика за MES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2500313"/>
            <a:ext cx="4286250" cy="31432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/>
      <p:bldP spid="28674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675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676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67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6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6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C:\Documents and Settings\Ljubo\Desktop\untitled.bmp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572000" y="3657600"/>
            <a:ext cx="3962400" cy="2576513"/>
          </a:xfrm>
        </p:spPr>
      </p:pic>
      <p:sp>
        <p:nvSpPr>
          <p:cNvPr id="11267" name="Text Box 5"/>
          <p:cNvSpPr txBox="1"/>
          <p:nvPr/>
        </p:nvSpPr>
        <p:spPr>
          <a:xfrm>
            <a:off x="5562600" y="1066800"/>
            <a:ext cx="2514600" cy="19177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457200" indent="-457200"/>
            <a:r>
              <a:rPr lang="sr-Cyrl-CS" altLang="x-none" sz="24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ТЕХНИЧАР  ЗА </a:t>
            </a:r>
          </a:p>
          <a:p>
            <a:pPr marL="457200" indent="-457200"/>
            <a:r>
              <a:rPr lang="sr-Cyrl-CS" altLang="x-none" sz="24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ИНДУСТРИЈСКУ</a:t>
            </a:r>
          </a:p>
          <a:p>
            <a:pPr marL="457200" indent="-457200"/>
            <a:r>
              <a:rPr lang="sr-Cyrl-CS" altLang="x-none" sz="24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ФАРМАЦЕУТСКУ  </a:t>
            </a:r>
          </a:p>
          <a:p>
            <a:pPr marL="457200" indent="-457200"/>
            <a:r>
              <a:rPr lang="sr-Cyrl-CS" altLang="x-none" sz="24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ТЕХНОЛОГИЈ</a:t>
            </a:r>
            <a:r>
              <a:rPr lang="en-US" sz="24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У</a:t>
            </a:r>
            <a:endParaRPr lang="sr-Cyrl-CS" altLang="x-none" sz="2400" b="1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 marL="457200" indent="-457200"/>
            <a:endParaRPr lang="sr-Latn-CS" altLang="x-none" sz="2400" b="1" dirty="0">
              <a:solidFill>
                <a:srgbClr val="000000"/>
              </a:solidFill>
              <a:latin typeface="Franklin Gothic Medium" panose="020B0603020102020204" pitchFamily="34" charset="0"/>
              <a:ea typeface="Arial" panose="020B0604020202020204" pitchFamily="34" charset="0"/>
            </a:endParaRPr>
          </a:p>
        </p:txBody>
      </p:sp>
      <p:sp>
        <p:nvSpPr>
          <p:cNvPr id="8198" name="Text Box 6"/>
          <p:cNvSpPr txBox="1"/>
          <p:nvPr/>
        </p:nvSpPr>
        <p:spPr>
          <a:xfrm>
            <a:off x="838200" y="4267200"/>
            <a:ext cx="523875" cy="8302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indent="-342900"/>
            <a:endParaRPr lang="sr-Latn-CS" altLang="x-none" sz="2400" b="1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 marL="342900" indent="-342900"/>
            <a:r>
              <a:rPr lang="sr-Latn-CS" altLang="x-non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endParaRPr lang="sr-Latn-CS" altLang="x-none" sz="24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9222" name="Picture 7" descr="C:\Documents and Settings\Ljubo\Desktop\imagesCA83IID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38200"/>
            <a:ext cx="3733800" cy="2427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81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 descr="2326899-portrait-of-a-young-attractive-student-at-a-college-classmates-in-the-backgrou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886200"/>
            <a:ext cx="3276600" cy="2187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0039" name="Rectangle 7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630363"/>
          </a:xfrm>
        </p:spPr>
        <p:txBody>
          <a:bodyPr vert="horz" wrap="square" lIns="45720" tIns="45720" rIns="45720" bIns="45720" anchor="ctr"/>
          <a:lstStyle/>
          <a:p>
            <a:pPr algn="ctr" eaLnBrk="1" hangingPunct="1"/>
            <a:r>
              <a:rPr lang="sr-Latn-CS" altLang="x-none" sz="3600" b="1" dirty="0">
                <a:latin typeface="Times New Roman" panose="02020603050405020304" pitchFamily="18" charset="0"/>
              </a:rPr>
              <a:t>ТЕХНИЧАР 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sr-Cyrl-CS" altLang="x-none" sz="3600" b="1" dirty="0">
                <a:latin typeface="Times New Roman" panose="02020603050405020304" pitchFamily="18" charset="0"/>
              </a:rPr>
              <a:t>ЗА 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sr-Cyrl-CS" altLang="x-none" sz="3600" b="1" dirty="0">
                <a:latin typeface="Times New Roman" panose="02020603050405020304" pitchFamily="18" charset="0"/>
              </a:rPr>
              <a:t>ИНДУСТРИЈСКУ </a:t>
            </a:r>
            <a:r>
              <a:rPr lang="en-US" sz="3600" b="1" dirty="0">
                <a:latin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</a:rPr>
            </a:br>
            <a:r>
              <a:rPr lang="sr-Cyrl-CS" altLang="x-none" sz="3600" b="1" dirty="0">
                <a:latin typeface="Times New Roman" panose="02020603050405020304" pitchFamily="18" charset="0"/>
              </a:rPr>
              <a:t>ФАРМАЦЕУТСКУ 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sr-Cyrl-CS" altLang="x-none" sz="3600" b="1" dirty="0">
                <a:latin typeface="Times New Roman" panose="02020603050405020304" pitchFamily="18" charset="0"/>
              </a:rPr>
              <a:t>ТЕХНОЛОГИЈУ</a:t>
            </a:r>
            <a:r>
              <a:rPr lang="sr-Cyrl-CS" altLang="x-none" sz="1700" dirty="0"/>
              <a:t/>
            </a:r>
            <a:br>
              <a:rPr lang="sr-Cyrl-CS" altLang="x-none" sz="1700" dirty="0"/>
            </a:br>
            <a:endParaRPr lang="en-US" sz="1700" dirty="0"/>
          </a:p>
        </p:txBody>
      </p:sp>
      <p:sp>
        <p:nvSpPr>
          <p:cNvPr id="10245" name="Rectangle 6"/>
          <p:cNvSpPr/>
          <p:nvPr/>
        </p:nvSpPr>
        <p:spPr>
          <a:xfrm>
            <a:off x="838200" y="5029200"/>
            <a:ext cx="4038600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(</a:t>
            </a:r>
            <a:r>
              <a:rPr lang="sr-Latn-CS" altLang="x-none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 године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  <a:r>
              <a:rPr lang="sr-Cyrl-CS" altLang="x-none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30 ученика</a:t>
            </a:r>
            <a:r>
              <a:rPr lang="en-US" sz="28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)</a:t>
            </a:r>
            <a:endParaRPr lang="en-US" sz="2800" b="1" dirty="0">
              <a:solidFill>
                <a:srgbClr val="000000"/>
              </a:solidFill>
              <a:latin typeface="Franklin Gothic Medium" panose="020B0603020102020204" pitchFamily="34" charset="0"/>
              <a:ea typeface="Arial" panose="020B0604020202020204" pitchFamily="34" charset="0"/>
            </a:endParaRPr>
          </a:p>
        </p:txBody>
      </p:sp>
      <p:sp>
        <p:nvSpPr>
          <p:cNvPr id="10249" name="AutoShape 9"/>
          <p:cNvSpPr/>
          <p:nvPr/>
        </p:nvSpPr>
        <p:spPr>
          <a:xfrm>
            <a:off x="990600" y="1981200"/>
            <a:ext cx="3962400" cy="2667000"/>
          </a:xfrm>
          <a:prstGeom prst="cloudCallout">
            <a:avLst>
              <a:gd name="adj1" fmla="val 109657"/>
              <a:gd name="adj2" fmla="val 3059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eaLnBrk="0" hangingPunct="0"/>
            <a:r>
              <a:rPr lang="sr-Cyrl-CS" altLang="x-none" sz="6000" dirty="0">
                <a:solidFill>
                  <a:srgbClr val="6E4900"/>
                </a:solidFill>
                <a:latin typeface="Franklin Gothic Medium" panose="020B0603020102020204" pitchFamily="34" charset="0"/>
              </a:rPr>
              <a:t>?</a:t>
            </a:r>
            <a:endParaRPr lang="en-US" sz="6000" dirty="0">
              <a:solidFill>
                <a:srgbClr val="6E4900"/>
              </a:solidFill>
              <a:latin typeface="Franklin Gothic Medium" panose="020B06030201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9" grpId="0"/>
      <p:bldP spid="10245" grpId="0"/>
      <p:bldP spid="102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Text Box 3"/>
          <p:cNvSpPr txBox="1"/>
          <p:nvPr/>
        </p:nvSpPr>
        <p:spPr>
          <a:xfrm>
            <a:off x="1295400" y="0"/>
            <a:ext cx="7924800" cy="70358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endParaRPr lang="sr-Cyrl-CS" altLang="x-none" sz="24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hangingPunct="0"/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sr-Cyrl-CS" altLang="x-non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</a:p>
          <a:p>
            <a:pPr eaLnBrk="0" hangingPunct="0"/>
            <a:r>
              <a:rPr lang="sr-Cyrl-CS" altLang="x-none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КАКО ДА НАПРАВИШ ЛЕКОВЕ, ТАБЛЕТЕ, СИРУПЕ И  МАСТИ?</a:t>
            </a:r>
          </a:p>
          <a:p>
            <a:pPr eaLnBrk="0" hangingPunct="0"/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sr-Cyrl-CS" altLang="x-none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КАКО ДА ПОБОЉШАШ ЊИХОВО ДЕЛОВАЊЕ?</a:t>
            </a:r>
          </a:p>
          <a:p>
            <a:pPr eaLnBrk="0" hangingPunct="0"/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sr-Cyrl-CS" altLang="x-none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ШТА ЈЕ НАЈЛЕКОВИТИЈЕ ИЗ ПРИРОДЕ И </a:t>
            </a:r>
          </a:p>
          <a:p>
            <a:pPr eaLnBrk="0" hangingPunct="0"/>
            <a:r>
              <a:rPr lang="sr-Cyrl-CS" altLang="x-none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КАКО ДА ТО  КОРИСТИШ?</a:t>
            </a:r>
          </a:p>
          <a:p>
            <a:pPr eaLnBrk="0" hangingPunct="0"/>
            <a:endParaRPr lang="sr-Cyrl-CS" altLang="x-none" sz="2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sr-Cyrl-CS" altLang="x-none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КАКО ДА НАПРАВИШ ДОБРУ КРЕМУ ИЛИ РУЖ? </a:t>
            </a:r>
          </a:p>
          <a:p>
            <a:pPr eaLnBrk="0" hangingPunct="0"/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sr-Cyrl-CS" altLang="x-none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ЧИМЕ ДА ПОБОЉШАШ ОСОБИНЕ ДЕТЕРЏЕНТА? </a:t>
            </a:r>
          </a:p>
          <a:p>
            <a:pPr eaLnBrk="0" hangingPunct="0"/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sr-Cyrl-CS" altLang="x-none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КАКО ДА СВЕ ТО БУДЕ КВАЛИТЕТНО И ЕКОНОМИЧНО?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2" indent="0" eaLnBrk="1" hangingPunct="1">
              <a:buChar char="☺"/>
            </a:pPr>
            <a:endParaRPr lang="sr-Latn-CS" altLang="x-none" sz="2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sr-Latn-CS" altLang="x-none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sr-Latn-CS" altLang="x-none" b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sr-Latn-CS" altLang="x-non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sr-Latn-CS" altLang="x-none" dirty="0">
              <a:solidFill>
                <a:srgbClr val="000000"/>
              </a:solidFill>
              <a:latin typeface="Comic Sans MS" panose="030F0702030302020204" pitchFamily="66" charset="0"/>
              <a:ea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43000"/>
            <a:ext cx="3810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sr-Cyrl-CS" altLang="x-none" sz="3200" b="1" dirty="0">
                <a:solidFill>
                  <a:srgbClr val="FFF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304800"/>
            <a:ext cx="6553200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sr-Latn-CS" altLang="x-none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АКО ЖЕЛИШ ДА САЗНАШ:</a:t>
            </a:r>
            <a:r>
              <a:rPr lang="sr-Latn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sr-Cyrl-CS" altLang="x-none" sz="2400"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066800"/>
            <a:ext cx="3810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057400"/>
            <a:ext cx="3810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743200"/>
            <a:ext cx="3810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3733800"/>
            <a:ext cx="3810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419600"/>
            <a:ext cx="3810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5105400"/>
            <a:ext cx="3810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4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5" grpId="0"/>
      <p:bldP spid="6" grpId="0"/>
      <p:bldP spid="6" grpId="1"/>
      <p:bldP spid="13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3" y="2205038"/>
            <a:ext cx="6938962" cy="4357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-214312"/>
            <a:ext cx="7129463" cy="2811463"/>
          </a:xfrm>
        </p:spPr>
        <p:txBody>
          <a:bodyPr vert="horz" wrap="square" lIns="91440" tIns="45720" rIns="91440" bIns="45720" numCol="1" anchor="ctr" anchorCtr="0" compatLnSpc="1"/>
          <a:lstStyle/>
          <a:p>
            <a:pPr eaLnBrk="1" fontAlgn="base" hangingPunct="1"/>
            <a:r>
              <a:rPr lang="sr-Cyrl-CS" altLang="x-none" sz="6000" b="1" strike="noStrike" noProof="1">
                <a:effectLst>
                  <a:outerShdw blurRad="38100" dist="38100" dir="2700000">
                    <a:srgbClr val="FFFFFF"/>
                  </a:outerShdw>
                </a:effectLst>
                <a:latin typeface="Comic Sans MS" panose="030F0702030302020204" pitchFamily="66" charset="0"/>
              </a:rPr>
              <a:t>МАШИНСТВО И ОБРАДА МЕТАЛА</a:t>
            </a:r>
            <a:endParaRPr lang="sr-Latn-CS" altLang="x-none" sz="6000" b="1" strike="noStrike" noProof="1">
              <a:effectLst>
                <a:outerShdw blurRad="38100" dist="38100" dir="2700000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eaLnBrk="1" fontAlgn="base" hangingPunct="1"/>
            <a:r>
              <a:rPr lang="sr-Cyrl-CS" altLang="x-none" sz="36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  <a:t>ЧЕТВОРОГОДИШЊИ </a:t>
            </a:r>
            <a:r>
              <a:rPr lang="sr-Latn-CS" altLang="x-none" sz="36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r-Latn-CS" altLang="x-none" sz="36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r>
              <a:rPr lang="sr-Cyrl-CS" altLang="x-none" sz="36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  <a:t>ОБРАЗОВНИ ПРОФИЛ</a:t>
            </a:r>
            <a:r>
              <a:rPr lang="sr-Cyrl-CS" altLang="x-none" sz="36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r-Cyrl-CS" altLang="x-none" sz="36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endParaRPr sz="3600" b="1" strike="noStrike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7" name="Picture 12" descr="COMPU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928938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1" name="Text Box 9"/>
          <p:cNvSpPr txBox="1"/>
          <p:nvPr/>
        </p:nvSpPr>
        <p:spPr>
          <a:xfrm>
            <a:off x="3000375" y="2857500"/>
            <a:ext cx="4911725" cy="15525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just"/>
            <a:r>
              <a:rPr lang="sr-Cyrl-CS" altLang="x-none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 Машински техничар за </a:t>
            </a:r>
            <a:endParaRPr 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 </a:t>
            </a:r>
            <a:r>
              <a:rPr lang="sr-Cyrl-CS" altLang="x-none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компјутерско конструисање  </a:t>
            </a:r>
            <a:endParaRPr 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 </a:t>
            </a:r>
            <a:r>
              <a:rPr lang="sr-Cyrl-CS" altLang="x-none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(30 ученика)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MC9004413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7705725" cy="6913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6" name="Rectangle 2"/>
          <p:cNvSpPr>
            <a:spLocks noGrp="1"/>
          </p:cNvSpPr>
          <p:nvPr>
            <p:ph idx="1"/>
          </p:nvPr>
        </p:nvSpPr>
        <p:spPr>
          <a:xfrm>
            <a:off x="1476375" y="2276475"/>
            <a:ext cx="5759450" cy="2736850"/>
          </a:xfrm>
        </p:spPr>
        <p:txBody>
          <a:bodyPr vert="horz" wrap="square" lIns="91440" tIns="45720" rIns="91440" bIns="45720" anchor="t"/>
          <a:lstStyle/>
          <a:p>
            <a:pPr marL="454025" indent="-1270" eaLnBrk="1" hangingPunct="1">
              <a:buNone/>
            </a:pPr>
            <a:r>
              <a:rPr lang="sr-Cyrl-CS" altLang="x-none" sz="2800" b="1" dirty="0">
                <a:latin typeface="Comic Sans MS" panose="030F0702030302020204" pitchFamily="66" charset="0"/>
              </a:rPr>
              <a:t>Конструкција машинских  </a:t>
            </a:r>
            <a:r>
              <a:rPr lang="en-US" sz="2800" b="1" dirty="0">
                <a:latin typeface="Comic Sans MS" panose="030F0702030302020204" pitchFamily="66" charset="0"/>
              </a:rPr>
              <a:t> </a:t>
            </a:r>
            <a:r>
              <a:rPr lang="sr-Cyrl-CS" altLang="x-none" sz="2800" b="1" dirty="0">
                <a:latin typeface="Comic Sans MS" panose="030F0702030302020204" pitchFamily="66" charset="0"/>
              </a:rPr>
              <a:t>делова</a:t>
            </a:r>
            <a:r>
              <a:rPr lang="en-US" sz="2800" b="1" dirty="0">
                <a:latin typeface="Comic Sans MS" panose="030F0702030302020204" pitchFamily="66" charset="0"/>
              </a:rPr>
              <a:t> </a:t>
            </a:r>
            <a:r>
              <a:rPr lang="sr-Cyrl-CS" altLang="x-none" sz="2800" b="1" dirty="0">
                <a:latin typeface="Comic Sans MS" panose="030F0702030302020204" pitchFamily="66" charset="0"/>
              </a:rPr>
              <a:t>  помоћу рачунара,</a:t>
            </a:r>
            <a:r>
              <a:rPr lang="en-US" sz="2800" b="1" dirty="0">
                <a:latin typeface="Comic Sans MS" panose="030F0702030302020204" pitchFamily="66" charset="0"/>
              </a:rPr>
              <a:t> </a:t>
            </a:r>
            <a:r>
              <a:rPr lang="sr-Cyrl-CS" altLang="x-none" sz="2800" b="1" dirty="0">
                <a:latin typeface="Comic Sans MS" panose="030F0702030302020204" pitchFamily="66" charset="0"/>
              </a:rPr>
              <a:t> и  примена компјутерског тродимензионалног моделирања.</a:t>
            </a:r>
            <a:endParaRPr lang="sr-Latn-CS" altLang="x-none" sz="2800" b="1" dirty="0">
              <a:latin typeface="Comic Sans MS" panose="030F0702030302020204" pitchFamily="66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33400" y="387350"/>
            <a:ext cx="8229600" cy="11906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algn="ctr" fontAlgn="base"/>
            <a:r>
              <a:rPr lang="sr-Cyrl-CS" altLang="x-none" sz="36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МАШИНСКИ ТЕХНИЧАР ЗА КОМПЈУТЕРСКО КОНСТРУИСАЊЕ</a:t>
            </a:r>
            <a:endParaRPr lang="sr-Cyrl-CS" altLang="x-none" sz="3600" b="1" strike="noStrike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  <p:bldP spid="6146" grpI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/>
          </p:cNvSpPr>
          <p:nvPr>
            <p:ph type="body" sz="half" idx="1"/>
          </p:nvPr>
        </p:nvSpPr>
        <p:spPr>
          <a:xfrm>
            <a:off x="852488" y="836613"/>
            <a:ext cx="8291512" cy="4525962"/>
          </a:xfrm>
        </p:spPr>
        <p:txBody>
          <a:bodyPr vert="horz" wrap="square" lIns="91440" tIns="45720" rIns="91440" bIns="45720" anchor="t"/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sr-Cyrl-CS" altLang="x-none" sz="2800" b="1" dirty="0">
                <a:latin typeface="Comic Sans MS" panose="030F0702030302020204" pitchFamily="66" charset="0"/>
              </a:rPr>
              <a:t>У оквиру образовног профила ученици 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sr-Cyrl-CS" altLang="x-none" sz="2800" b="1" dirty="0">
                <a:latin typeface="Comic Sans MS" panose="030F0702030302020204" pitchFamily="66" charset="0"/>
              </a:rPr>
              <a:t>ће бити оспособљени да врше:</a:t>
            </a:r>
          </a:p>
          <a:p>
            <a:pPr eaLnBrk="1" hangingPunct="1">
              <a:lnSpc>
                <a:spcPct val="80000"/>
              </a:lnSpc>
              <a:buNone/>
            </a:pPr>
            <a:endParaRPr lang="sr-Cyrl-CS" altLang="x-none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</a:rPr>
              <a:t>моделирање машинских елемената,</a:t>
            </a:r>
            <a:endParaRPr lang="sr-Cyrl-CS" altLang="x-none" sz="24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sr-Cyrl-CS" altLang="x-none" sz="24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</a:rPr>
              <a:t>моделирање машинских склопова и конструкција,</a:t>
            </a:r>
            <a:endParaRPr lang="sr-Cyrl-CS" altLang="x-none" sz="24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sr-Cyrl-CS" altLang="x-none" sz="24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sr-Cyrl-CS" altLang="x-none" sz="2400" b="1" dirty="0">
                <a:latin typeface="Comic Sans MS" panose="030F0702030302020204" pitchFamily="66" charset="0"/>
              </a:rPr>
              <a:t>израду</a:t>
            </a:r>
            <a:r>
              <a:rPr lang="en-US" sz="2400" b="1" dirty="0">
                <a:latin typeface="Comic Sans MS" panose="030F0702030302020204" pitchFamily="66" charset="0"/>
              </a:rPr>
              <a:t> техничке документације,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sr-Cyrl-CS" altLang="x-none" sz="24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</a:rPr>
              <a:t>моделирање алата за ливење и обраду пластичном деформацијом,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sr-Cyrl-CS" altLang="x-none" sz="24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</a:rPr>
              <a:t>активно коришћење рачунара приликом израде прорачуна. </a:t>
            </a:r>
          </a:p>
        </p:txBody>
      </p:sp>
      <p:pic>
        <p:nvPicPr>
          <p:cNvPr id="5136" name="Picture 16" descr="MC9004415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854325"/>
            <a:ext cx="358775" cy="35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 descr="MC9004415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2060575"/>
            <a:ext cx="360362" cy="360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 descr="MC9004415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3575050"/>
            <a:ext cx="358775" cy="35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 descr="MC9004415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4221163"/>
            <a:ext cx="358775" cy="35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 descr="MC9004415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5157788"/>
            <a:ext cx="358775" cy="3587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/>
            </a:gs>
            <a:gs pos="50000">
              <a:srgbClr val="FFFF66"/>
            </a:gs>
            <a:gs pos="100000">
              <a:srgbClr val="FFCC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/>
          <p:nvPr/>
        </p:nvSpPr>
        <p:spPr>
          <a:xfrm>
            <a:off x="395536" y="0"/>
            <a:ext cx="8281988" cy="14875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eaLnBrk="0" hangingPunct="0">
              <a:spcBef>
                <a:spcPts val="800"/>
              </a:spcBef>
            </a:pPr>
            <a:r>
              <a:rPr lang="sr-Cyrl-CS" altLang="x-none" sz="2800" b="1" dirty="0">
                <a:latin typeface="Times New Roman" panose="02020603050405020304" pitchFamily="18" charset="0"/>
              </a:rPr>
              <a:t>ДОБРО ДОШЛИ У </a:t>
            </a:r>
            <a:endParaRPr lang="en-US" altLang="x-none" sz="2800" b="1" dirty="0" smtClean="0"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ts val="800"/>
              </a:spcBef>
            </a:pPr>
            <a:r>
              <a:rPr lang="sr-Cyrl-CS" altLang="x-none" sz="2800" b="1" dirty="0" smtClean="0">
                <a:latin typeface="Times New Roman" panose="02020603050405020304" pitchFamily="18" charset="0"/>
              </a:rPr>
              <a:t>СРЕДЊУ </a:t>
            </a:r>
            <a:r>
              <a:rPr lang="sr-Cyrl-CS" altLang="x-none" sz="2800" b="1" dirty="0">
                <a:latin typeface="Times New Roman" panose="02020603050405020304" pitchFamily="18" charset="0"/>
              </a:rPr>
              <a:t>СТРУЧНУ ШКОЛУ “4.ЈУЛИ” У ВРБАСУ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259"/>
            <a:ext cx="9144000" cy="5249741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6" descr="MC9004413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-1035050"/>
            <a:ext cx="8137525" cy="845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Rectangle 2"/>
          <p:cNvSpPr>
            <a:spLocks noGrp="1"/>
          </p:cNvSpPr>
          <p:nvPr>
            <p:ph idx="1"/>
          </p:nvPr>
        </p:nvSpPr>
        <p:spPr>
          <a:xfrm>
            <a:off x="1619250" y="981075"/>
            <a:ext cx="5976938" cy="4525963"/>
          </a:xfrm>
        </p:spPr>
        <p:txBody>
          <a:bodyPr vert="horz" wrap="square" lIns="91440" tIns="45720" rIns="91440" bIns="45720" anchor="t"/>
          <a:lstStyle/>
          <a:p>
            <a:pPr eaLnBrk="1" hangingPunct="1">
              <a:buNone/>
            </a:pPr>
            <a:r>
              <a:rPr lang="en-US" sz="3700" b="1" dirty="0"/>
              <a:t>  </a:t>
            </a:r>
            <a:r>
              <a:rPr lang="sr-Cyrl-CS" altLang="x-none" sz="3700" b="1" dirty="0"/>
              <a:t> </a:t>
            </a:r>
            <a:r>
              <a:rPr lang="sr-Cyrl-CS" altLang="x-none" b="1" dirty="0">
                <a:latin typeface="Comic Sans MS" panose="030F0702030302020204" pitchFamily="66" charset="0"/>
              </a:rPr>
              <a:t>Научи</a:t>
            </a:r>
            <a:r>
              <a:rPr lang="en-US" b="1" dirty="0">
                <a:latin typeface="Comic Sans MS" panose="030F0702030302020204" pitchFamily="66" charset="0"/>
              </a:rPr>
              <a:t>  </a:t>
            </a:r>
            <a:r>
              <a:rPr lang="sr-Cyrl-CS" altLang="x-none" b="1" dirty="0">
                <a:latin typeface="Comic Sans MS" panose="030F0702030302020204" pitchFamily="66" charset="0"/>
              </a:rPr>
              <a:t>да 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sr-Cyrl-CS" altLang="x-none" b="1" dirty="0">
                <a:latin typeface="Comic Sans MS" panose="030F0702030302020204" pitchFamily="66" charset="0"/>
              </a:rPr>
              <a:t>користиш најсавременије програмске пакете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omic Sans MS" panose="030F0702030302020204" pitchFamily="66" charset="0"/>
              </a:rPr>
              <a:t>Auto CAD, Pro/DESKTOP 8</a:t>
            </a:r>
            <a:r>
              <a:rPr lang="en-US" b="1" dirty="0">
                <a:latin typeface="Comic Sans MS" panose="030F0702030302020204" pitchFamily="66" charset="0"/>
              </a:rPr>
              <a:t>  </a:t>
            </a:r>
            <a:r>
              <a:rPr lang="sr-Cyrl-CS" altLang="x-none" b="1" dirty="0">
                <a:latin typeface="Comic Sans MS" panose="030F0702030302020204" pitchFamily="66" charset="0"/>
              </a:rPr>
              <a:t>и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omic Sans MS" panose="030F0702030302020204" pitchFamily="66" charset="0"/>
              </a:rPr>
              <a:t>Pro/ENGINEER Wildfire 3.0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sr-Cyrl-CS" altLang="x-none" b="1" dirty="0">
                <a:latin typeface="Comic Sans MS" panose="030F0702030302020204" pitchFamily="66" charset="0"/>
              </a:rPr>
              <a:t>за које школа има </a:t>
            </a:r>
            <a:r>
              <a:rPr lang="sr-Cyrl-CS" altLang="x-none" b="1" dirty="0">
                <a:solidFill>
                  <a:srgbClr val="FF3300"/>
                </a:solidFill>
                <a:latin typeface="Comic Sans MS" panose="030F0702030302020204" pitchFamily="66" charset="0"/>
              </a:rPr>
              <a:t>ЛИЦЕНЦУ</a:t>
            </a:r>
            <a:r>
              <a:rPr lang="sr-Cyrl-CS" altLang="x-none" b="1" dirty="0">
                <a:latin typeface="Comic Sans MS" panose="030F0702030302020204" pitchFamily="66" charset="0"/>
              </a:rPr>
              <a:t> за рад</a:t>
            </a:r>
            <a:r>
              <a:rPr lang="en-US" b="1" dirty="0">
                <a:latin typeface="Comic Sans MS" panose="030F0702030302020204" pitchFamily="66" charset="0"/>
              </a:rPr>
              <a:t>.</a:t>
            </a:r>
            <a:endParaRPr lang="sr-Latn-CS" altLang="x-none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9" descr="SSA410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2" name="Picture 4" descr="COMPUTER"/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428750" cy="1428750"/>
          </a:xfr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MC9004413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-603250"/>
            <a:ext cx="8532812" cy="770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79" name="Rectangle 3"/>
          <p:cNvSpPr>
            <a:spLocks noGrp="1"/>
          </p:cNvSpPr>
          <p:nvPr>
            <p:ph type="body" sz="half"/>
          </p:nvPr>
        </p:nvSpPr>
        <p:spPr>
          <a:xfrm>
            <a:off x="1476375" y="1125538"/>
            <a:ext cx="6119813" cy="331152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lvl="0" indent="-342900" eaLnBrk="1" hangingPunct="1">
              <a:buNone/>
            </a:pPr>
            <a:r>
              <a:rPr lang="sr-Cyrl-CS" altLang="x-none" sz="2800" dirty="0"/>
              <a:t>   </a:t>
            </a:r>
            <a:r>
              <a:rPr lang="en-US" sz="2400" b="1" dirty="0">
                <a:latin typeface="Comic Sans MS" panose="030F0702030302020204" pitchFamily="66" charset="0"/>
              </a:rPr>
              <a:t>Изучавањем разних програмских пакета ученицима се пружа могућност да се после завршеног средњошколског образовања активно укључе у процес рада у многим фирмама савремене машинске струке или да наставе студије на неком од факултета.</a:t>
            </a:r>
            <a:r>
              <a:rPr lang="en-US" sz="2800" b="1" dirty="0">
                <a:latin typeface="Comic Sans MS" panose="030F0702030302020204" pitchFamily="66" charset="0"/>
              </a:rPr>
              <a:t> </a:t>
            </a: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kam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333375"/>
            <a:ext cx="8064500" cy="6046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" name="Rectangle 2"/>
          <p:cNvSpPr>
            <a:spLocks noGrp="1"/>
          </p:cNvSpPr>
          <p:nvPr>
            <p:ph type="ctrTitle"/>
          </p:nvPr>
        </p:nvSpPr>
        <p:spPr>
          <a:xfrm>
            <a:off x="611188" y="260350"/>
            <a:ext cx="8153400" cy="1341438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sr-Cyrl-CS" altLang="x-none" sz="6000" b="1" dirty="0">
                <a:latin typeface="Times New Roman" panose="02020603050405020304" pitchFamily="18" charset="0"/>
              </a:rPr>
              <a:t>САОБРАЋАЈ</a:t>
            </a:r>
          </a:p>
        </p:txBody>
      </p:sp>
      <p:pic>
        <p:nvPicPr>
          <p:cNvPr id="4099" name="Picture 3" descr="bd07304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857625"/>
            <a:ext cx="2257425" cy="3000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323850" y="260350"/>
            <a:ext cx="8534400" cy="1871663"/>
          </a:xfrm>
        </p:spPr>
        <p:txBody>
          <a:bodyPr vert="horz" wrap="square" lIns="91440" tIns="45720" rIns="91440" bIns="45720" anchor="ctr"/>
          <a:lstStyle/>
          <a:p>
            <a:pPr algn="l" eaLnBrk="1" hangingPunct="1"/>
            <a:r>
              <a:rPr lang="sr-Cyrl-CS" altLang="x-none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У школској </a:t>
            </a:r>
            <a:r>
              <a:rPr lang="sr-Cyrl-CS" altLang="x-none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</a:t>
            </a:r>
            <a:r>
              <a:rPr lang="en-US" altLang="x-none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21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/22</a:t>
            </a:r>
            <a:r>
              <a:rPr lang="sr-Cyrl-CS" altLang="x-none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sr-Cyrl-CS" altLang="x-none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години уписујемо </a:t>
            </a:r>
            <a:r>
              <a:rPr lang="sr-Latn-CS" altLang="x-none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sr-Latn-CS" altLang="x-none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x-none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40</a:t>
            </a:r>
            <a:r>
              <a:rPr lang="sr-Cyrl-CS" altLang="x-none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sr-Cyrl-CS" altLang="x-none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генерацију ученика саобр</a:t>
            </a:r>
            <a:r>
              <a:rPr lang="sr-Latn-CS" altLang="x-none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a</a:t>
            </a:r>
            <a:r>
              <a:rPr lang="sr-Cyrl-CS" altLang="x-none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ћајног смера, за следеће ОБРАЗОВНЕ ПРОФИЛЕ:</a:t>
            </a:r>
            <a:endParaRPr lang="sr-Latn-CS" altLang="x-none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Rectangle 8"/>
          <p:cNvSpPr/>
          <p:nvPr/>
        </p:nvSpPr>
        <p:spPr>
          <a:xfrm>
            <a:off x="3706813" y="2708275"/>
            <a:ext cx="647700" cy="3600450"/>
          </a:xfrm>
          <a:prstGeom prst="rect">
            <a:avLst/>
          </a:prstGeom>
          <a:solidFill>
            <a:srgbClr val="FF993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sr-Latn-RS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1" name="AutoShape 9"/>
          <p:cNvSpPr/>
          <p:nvPr/>
        </p:nvSpPr>
        <p:spPr>
          <a:xfrm>
            <a:off x="2770188" y="3068638"/>
            <a:ext cx="3744912" cy="792162"/>
          </a:xfrm>
          <a:prstGeom prst="homePlate">
            <a:avLst>
              <a:gd name="adj" fmla="val 118164"/>
            </a:avLst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sr-Latn-RS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2" name="AutoShape 10"/>
          <p:cNvSpPr/>
          <p:nvPr/>
        </p:nvSpPr>
        <p:spPr>
          <a:xfrm rot="10800000">
            <a:off x="1835150" y="4365625"/>
            <a:ext cx="3816350" cy="792163"/>
          </a:xfrm>
          <a:prstGeom prst="homePlate">
            <a:avLst>
              <a:gd name="adj" fmla="val 120418"/>
            </a:avLst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sr-Latn-RS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Text Box 5"/>
          <p:cNvSpPr txBox="1"/>
          <p:nvPr/>
        </p:nvSpPr>
        <p:spPr>
          <a:xfrm>
            <a:off x="2625725" y="3298825"/>
            <a:ext cx="3600450" cy="4905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/>
            <a:r>
              <a:rPr lang="sr-Cyrl-CS" altLang="x-none" sz="1600" b="1" dirty="0">
                <a:solidFill>
                  <a:srgbClr val="663300"/>
                </a:solidFill>
                <a:latin typeface="Arial" panose="020B0604020202020204" pitchFamily="34" charset="0"/>
              </a:rPr>
              <a:t>Техничар друмског саобраћаја</a:t>
            </a:r>
            <a:endParaRPr lang="en-US" sz="1600" b="1" dirty="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3078" name="Text Box 6"/>
          <p:cNvSpPr txBox="1"/>
          <p:nvPr/>
        </p:nvSpPr>
        <p:spPr>
          <a:xfrm>
            <a:off x="2409825" y="4581525"/>
            <a:ext cx="2935288" cy="4905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/>
            <a:r>
              <a:rPr lang="sr-Cyrl-CS" altLang="x-none" sz="1600" b="1" dirty="0">
                <a:solidFill>
                  <a:srgbClr val="663300"/>
                </a:solidFill>
                <a:latin typeface="Arial" panose="020B0604020202020204" pitchFamily="34" charset="0"/>
              </a:rPr>
              <a:t>Возач моторних возила</a:t>
            </a:r>
            <a:endParaRPr lang="en-US" sz="1600" dirty="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3080" grpId="0" animBg="1"/>
      <p:bldP spid="3081" grpId="0" animBg="1"/>
      <p:bldP spid="3082" grpId="0" animBg="1"/>
      <p:bldP spid="3077" grpId="0"/>
      <p:bldP spid="30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r="6147"/>
          <a:stretch/>
        </p:blipFill>
        <p:spPr>
          <a:xfrm>
            <a:off x="827585" y="4211956"/>
            <a:ext cx="3600400" cy="2104707"/>
          </a:xfrm>
          <a:prstGeom prst="rect">
            <a:avLst/>
          </a:prstGeom>
        </p:spPr>
      </p:pic>
      <p:sp>
        <p:nvSpPr>
          <p:cNvPr id="6146" name="Rectangle 2"/>
          <p:cNvSpPr/>
          <p:nvPr/>
        </p:nvSpPr>
        <p:spPr>
          <a:xfrm>
            <a:off x="395288" y="692150"/>
            <a:ext cx="8534400" cy="3289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358775"/>
            <a:r>
              <a:rPr lang="sr-Cyrl-CS" altLang="x-none" sz="3000" b="1" dirty="0">
                <a:solidFill>
                  <a:srgbClr val="663300"/>
                </a:solidFill>
                <a:latin typeface="Arial" panose="020B0604020202020204" pitchFamily="34" charset="0"/>
              </a:rPr>
              <a:t>ТЕХНИЧАР ДРУМСКОГ САОБРАЋАЈА</a:t>
            </a:r>
            <a:r>
              <a:rPr lang="sr-Cyrl-CS" altLang="x-none" sz="3000" b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58775"/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58775"/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58775"/>
            <a:r>
              <a:rPr lang="sr-Latn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IV 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степен стручности – два одељења са по 30 ученика. </a:t>
            </a:r>
            <a:endParaRPr lang="sr-Latn-CS" altLang="x-none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58775"/>
            <a:endParaRPr lang="sr-Cyrl-CS" altLang="x-none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58775"/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 саставу плана и програма овог профила предвиђена је бесплатна обука и полагање испита за возача моторног возила “Б” категорије.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3" name="Picture 7" descr="_sp-saobracajni-propis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4221163"/>
            <a:ext cx="3382715" cy="2095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/>
          <p:nvPr/>
        </p:nvSpPr>
        <p:spPr>
          <a:xfrm>
            <a:off x="468313" y="188913"/>
            <a:ext cx="8135937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altLang="x-none" sz="3200" b="1" dirty="0">
                <a:solidFill>
                  <a:srgbClr val="000000"/>
                </a:solidFill>
                <a:latin typeface="Arial" panose="020B0604020202020204" pitchFamily="34" charset="0"/>
              </a:rPr>
              <a:t>ТЕХНИЧАР ДРУМСКОГ САОБРАЋАЈА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Text Box 3"/>
          <p:cNvSpPr txBox="1"/>
          <p:nvPr/>
        </p:nvSpPr>
        <p:spPr>
          <a:xfrm>
            <a:off x="250825" y="765175"/>
            <a:ext cx="8893175" cy="822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Ако желиш да постанеш техничар друмског саобраћаја, </a:t>
            </a:r>
            <a:r>
              <a:rPr lang="sr-Cyrl-CS" altLang="x-none" sz="24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научићеш:</a:t>
            </a:r>
            <a:endParaRPr lang="en-US" sz="2400" b="1" dirty="0">
              <a:solidFill>
                <a:srgbClr val="66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2" name="Text Box 4"/>
          <p:cNvSpPr txBox="1"/>
          <p:nvPr/>
        </p:nvSpPr>
        <p:spPr>
          <a:xfrm>
            <a:off x="323850" y="1628775"/>
            <a:ext cx="8496300" cy="822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358775" indent="-358775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</a:t>
            </a:r>
            <a:r>
              <a:rPr lang="sr-Cyrl-CS" altLang="x-none" sz="24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све о раду мотора и осталих склопова на моторном возилу;</a:t>
            </a:r>
            <a:endParaRPr lang="en-US" sz="2400" b="1" dirty="0">
              <a:solidFill>
                <a:srgbClr val="FF33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173" name="Rectangle 5"/>
          <p:cNvSpPr/>
          <p:nvPr/>
        </p:nvSpPr>
        <p:spPr>
          <a:xfrm>
            <a:off x="395288" y="5876925"/>
            <a:ext cx="8569325" cy="822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263525" indent="-263525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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упознаћеш се са машинама које врше утовар и истовар робе.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174" name="Rectangle 6"/>
          <p:cNvSpPr/>
          <p:nvPr/>
        </p:nvSpPr>
        <p:spPr>
          <a:xfrm>
            <a:off x="323850" y="2492375"/>
            <a:ext cx="8208963" cy="822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358775" indent="-358775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</a:t>
            </a:r>
            <a:r>
              <a:rPr lang="sr-Cyrl-CS" altLang="x-none" sz="24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да организујеш превоз било које врсте робе између произвођача и потрошача;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175" name="Rectangle 7"/>
          <p:cNvSpPr/>
          <p:nvPr/>
        </p:nvSpPr>
        <p:spPr>
          <a:xfrm>
            <a:off x="323850" y="3429000"/>
            <a:ext cx="7777163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</a:t>
            </a:r>
            <a:r>
              <a:rPr lang="sr-Cyrl-CS" altLang="x-none" sz="24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начин</a:t>
            </a:r>
            <a:r>
              <a:rPr lang="sr-Cyrl-CS" altLang="x-none" sz="24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градње путева;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176" name="Rectangle 8"/>
          <p:cNvSpPr/>
          <p:nvPr/>
        </p:nvSpPr>
        <p:spPr>
          <a:xfrm>
            <a:off x="323850" y="4005263"/>
            <a:ext cx="679767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</a:t>
            </a:r>
            <a:r>
              <a:rPr lang="sr-Cyrl-CS" altLang="x-none" sz="2400" b="1" dirty="0">
                <a:solidFill>
                  <a:srgbClr val="FF33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какву улогу има сигнализација на путевима;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177" name="Rectangle 9"/>
          <p:cNvSpPr/>
          <p:nvPr/>
        </p:nvSpPr>
        <p:spPr>
          <a:xfrm>
            <a:off x="323850" y="4581525"/>
            <a:ext cx="671512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</a:t>
            </a:r>
            <a:r>
              <a:rPr lang="sr-Cyrl-CS" altLang="x-none" sz="2400" b="1" dirty="0">
                <a:solidFill>
                  <a:srgbClr val="FF33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како се треба безбедно кретати у саобраћају;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178" name="Rectangle 10"/>
          <p:cNvSpPr/>
          <p:nvPr/>
        </p:nvSpPr>
        <p:spPr>
          <a:xfrm>
            <a:off x="323850" y="5229225"/>
            <a:ext cx="4938713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</a:t>
            </a:r>
            <a:r>
              <a:rPr lang="sr-Cyrl-CS" altLang="x-none" sz="2400" b="1" dirty="0">
                <a:solidFill>
                  <a:srgbClr val="FF33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шта је интегрални транспорт и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/>
      <p:bldP spid="7172" grpId="0"/>
      <p:bldP spid="7173" grpId="0"/>
      <p:bldP spid="7174" grpId="0"/>
      <p:bldP spid="7175" grpId="0"/>
      <p:bldP spid="7176" grpId="0"/>
      <p:bldP spid="7177" grpId="0"/>
      <p:bldP spid="717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/>
          <p:nvPr/>
        </p:nvSpPr>
        <p:spPr>
          <a:xfrm>
            <a:off x="179388" y="549275"/>
            <a:ext cx="8964612" cy="36461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altLang="x-none" sz="30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ВОЗАЧ МОТОРНИХ ВОЗИЛА</a:t>
            </a:r>
          </a:p>
          <a:p>
            <a:pPr>
              <a:spcBef>
                <a:spcPct val="50000"/>
              </a:spcBef>
            </a:pPr>
            <a:endParaRPr lang="sr-Cyrl-CS" altLang="x-none" sz="3000" b="1" dirty="0">
              <a:solidFill>
                <a:srgbClr val="66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–  </a:t>
            </a:r>
            <a:r>
              <a:rPr lang="sr-Latn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III 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степен стручности - </a:t>
            </a:r>
            <a:r>
              <a:rPr lang="sr-Cyrl-RS" altLang="sr-Cyrl-C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два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одељењ</a:t>
            </a:r>
            <a:r>
              <a:rPr lang="sr-Cyrl-R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а</a:t>
            </a: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са 30 ученика.</a:t>
            </a:r>
          </a:p>
          <a:p>
            <a:pPr>
              <a:spcBef>
                <a:spcPct val="50000"/>
              </a:spcBef>
            </a:pP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По плану и програму овог профила, обезбеђена је бесплатна обука и полагање за возача моторних возила “Б” и “Ц” категорије.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50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3" y="4292600"/>
            <a:ext cx="3024187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12" descr="1874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4292600"/>
            <a:ext cx="3384550" cy="203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/>
          <p:nvPr/>
        </p:nvSpPr>
        <p:spPr>
          <a:xfrm>
            <a:off x="827088" y="188913"/>
            <a:ext cx="7561262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altLang="x-none" sz="3200" b="1" dirty="0">
                <a:solidFill>
                  <a:srgbClr val="000000"/>
                </a:solidFill>
                <a:latin typeface="Arial" panose="020B0604020202020204" pitchFamily="34" charset="0"/>
              </a:rPr>
              <a:t>ВОЗАЧ МОТОРНИХ ВОЗИЛА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Text Box 3"/>
          <p:cNvSpPr txBox="1"/>
          <p:nvPr/>
        </p:nvSpPr>
        <p:spPr>
          <a:xfrm>
            <a:off x="250825" y="836613"/>
            <a:ext cx="889317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altLang="x-none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Ако желиш да постанеш возач моторних возила, </a:t>
            </a:r>
            <a:r>
              <a:rPr lang="sr-Cyrl-CS" altLang="x-none" sz="24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научићеш:</a:t>
            </a:r>
            <a:endParaRPr lang="en-US" sz="2400" b="1" dirty="0">
              <a:solidFill>
                <a:srgbClr val="66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Text Box 4"/>
          <p:cNvSpPr txBox="1"/>
          <p:nvPr/>
        </p:nvSpPr>
        <p:spPr>
          <a:xfrm>
            <a:off x="468313" y="2276475"/>
            <a:ext cx="3240087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sr-Latn-CS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32" name="Rectangle 5"/>
          <p:cNvSpPr/>
          <p:nvPr/>
        </p:nvSpPr>
        <p:spPr>
          <a:xfrm>
            <a:off x="0" y="2719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 lang="sr-Latn-CS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395288" y="1700213"/>
            <a:ext cx="6264275" cy="528637"/>
            <a:chOff x="340" y="1389"/>
            <a:chExt cx="3946" cy="333"/>
          </a:xfrm>
        </p:grpSpPr>
        <p:sp>
          <p:nvSpPr>
            <p:cNvPr id="48134" name="Text Box 7"/>
            <p:cNvSpPr txBox="1"/>
            <p:nvPr/>
          </p:nvSpPr>
          <p:spPr>
            <a:xfrm>
              <a:off x="657" y="1434"/>
              <a:ext cx="3629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Cyrl-CS" altLang="x-none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како функционише мотор у возилу;</a:t>
              </a:r>
              <a:endPara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8135" name="Picture 8" descr="Filename: j0371082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" y="1389"/>
              <a:ext cx="323" cy="32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Group 9"/>
          <p:cNvGrpSpPr/>
          <p:nvPr/>
        </p:nvGrpSpPr>
        <p:grpSpPr>
          <a:xfrm>
            <a:off x="396875" y="2492375"/>
            <a:ext cx="6551613" cy="536575"/>
            <a:chOff x="250" y="1570"/>
            <a:chExt cx="4127" cy="338"/>
          </a:xfrm>
        </p:grpSpPr>
        <p:pic>
          <p:nvPicPr>
            <p:cNvPr id="48137" name="Picture 10" descr="Filename: j0371082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" y="1585"/>
              <a:ext cx="323" cy="3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38" name="Text Box 11"/>
            <p:cNvSpPr txBox="1"/>
            <p:nvPr/>
          </p:nvSpPr>
          <p:spPr>
            <a:xfrm>
              <a:off x="567" y="1570"/>
              <a:ext cx="3810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Cyrl-CS" altLang="x-none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како се одржава моторно возило;</a:t>
              </a:r>
              <a:endPara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12"/>
          <p:cNvGrpSpPr/>
          <p:nvPr/>
        </p:nvGrpSpPr>
        <p:grpSpPr>
          <a:xfrm>
            <a:off x="395288" y="3141663"/>
            <a:ext cx="8064500" cy="822325"/>
            <a:chOff x="340" y="2276"/>
            <a:chExt cx="5080" cy="518"/>
          </a:xfrm>
        </p:grpSpPr>
        <p:pic>
          <p:nvPicPr>
            <p:cNvPr id="48140" name="Picture 13" descr="Filename: j0371082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" y="2291"/>
              <a:ext cx="323" cy="3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41" name="Text Box 14"/>
            <p:cNvSpPr txBox="1"/>
            <p:nvPr/>
          </p:nvSpPr>
          <p:spPr>
            <a:xfrm>
              <a:off x="657" y="2276"/>
              <a:ext cx="4763" cy="51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Cyrl-CS" altLang="x-none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које су врсте докумената у превозу робе и путника и како се користе;</a:t>
              </a:r>
              <a:endPara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395288" y="4076700"/>
            <a:ext cx="7848600" cy="822325"/>
            <a:chOff x="340" y="2911"/>
            <a:chExt cx="4944" cy="518"/>
          </a:xfrm>
        </p:grpSpPr>
        <p:pic>
          <p:nvPicPr>
            <p:cNvPr id="48143" name="Picture 16" descr="Filename: j0371082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" y="2926"/>
              <a:ext cx="323" cy="3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44" name="Text Box 17"/>
            <p:cNvSpPr txBox="1"/>
            <p:nvPr/>
          </p:nvSpPr>
          <p:spPr>
            <a:xfrm>
              <a:off x="657" y="2911"/>
              <a:ext cx="4627" cy="51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Cyrl-CS" altLang="x-none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врсте превозних средстава и начин њиховог коришћења;</a:t>
              </a:r>
              <a:endPara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95288" y="4941888"/>
            <a:ext cx="8353425" cy="822325"/>
            <a:chOff x="340" y="3500"/>
            <a:chExt cx="5262" cy="518"/>
          </a:xfrm>
        </p:grpSpPr>
        <p:pic>
          <p:nvPicPr>
            <p:cNvPr id="48146" name="Picture 19" descr="Filename: j0371082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" y="3515"/>
              <a:ext cx="323" cy="3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47" name="Text Box 20"/>
            <p:cNvSpPr txBox="1"/>
            <p:nvPr/>
          </p:nvSpPr>
          <p:spPr>
            <a:xfrm>
              <a:off x="657" y="3500"/>
              <a:ext cx="4945" cy="51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Cyrl-CS" altLang="x-none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како се превози одређена врста робе и у којој амбалажи;</a:t>
              </a:r>
              <a:endPara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21"/>
          <p:cNvGrpSpPr/>
          <p:nvPr/>
        </p:nvGrpSpPr>
        <p:grpSpPr>
          <a:xfrm>
            <a:off x="395288" y="5876925"/>
            <a:ext cx="7993062" cy="536575"/>
            <a:chOff x="340" y="3954"/>
            <a:chExt cx="5035" cy="338"/>
          </a:xfrm>
        </p:grpSpPr>
        <p:pic>
          <p:nvPicPr>
            <p:cNvPr id="48149" name="Picture 22" descr="Filename: j0371082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" y="3969"/>
              <a:ext cx="323" cy="3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50" name="Text Box 23"/>
            <p:cNvSpPr txBox="1"/>
            <p:nvPr/>
          </p:nvSpPr>
          <p:spPr>
            <a:xfrm>
              <a:off x="657" y="3954"/>
              <a:ext cx="471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Cyrl-CS" altLang="x-none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како безбедно да се крећеш возилом у саобраћају.</a:t>
              </a:r>
              <a:endPara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1" b="8157"/>
          <a:stretch/>
        </p:blipFill>
        <p:spPr>
          <a:xfrm>
            <a:off x="8503" y="1600200"/>
            <a:ext cx="9149117" cy="5257800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384323"/>
            <a:ext cx="8882795" cy="856408"/>
          </a:xfrm>
        </p:spPr>
        <p:txBody>
          <a:bodyPr>
            <a:noAutofit/>
          </a:bodyPr>
          <a:lstStyle/>
          <a:p>
            <a:r>
              <a:rPr lang="sr-Cyrl-R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ДОНАЦИЈА </a:t>
            </a:r>
            <a:br>
              <a:rPr lang="sr-Cyrl-R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АМБАСАДА РУСИЈЕ И НИС-А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9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/>
            </a:gs>
            <a:gs pos="50000">
              <a:srgbClr val="FFFF66"/>
            </a:gs>
            <a:gs pos="100000">
              <a:srgbClr val="FFCC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r>
              <a:rPr lang="sr-Cyrl-CS" altLang="x-none" b="1" dirty="0"/>
              <a:t>О ШКОЛИ</a:t>
            </a:r>
            <a:endParaRPr lang="en-US" b="1" dirty="0"/>
          </a:p>
        </p:txBody>
      </p:sp>
      <p:sp>
        <p:nvSpPr>
          <p:cNvPr id="4099" name="Rectangle 3"/>
          <p:cNvSpPr>
            <a:spLocks noGrp="1"/>
          </p:cNvSpPr>
          <p:nvPr>
            <p:ph type="body" sz="half" idx="1"/>
          </p:nvPr>
        </p:nvSpPr>
        <p:spPr>
          <a:xfrm>
            <a:off x="468313" y="1628775"/>
            <a:ext cx="4464050" cy="4525963"/>
          </a:xfrm>
        </p:spPr>
        <p:txBody>
          <a:bodyPr vert="horz" wrap="square" lIns="91440" tIns="45720" rIns="91440" bIns="45720" anchor="t"/>
          <a:lstStyle/>
          <a:p>
            <a:pPr algn="just" eaLnBrk="1" hangingPunct="1">
              <a:lnSpc>
                <a:spcPct val="80000"/>
              </a:lnSpc>
              <a:buNone/>
            </a:pPr>
            <a:r>
              <a:rPr lang="sr-Cyrl-CS" altLang="x-none" sz="2000" b="1" dirty="0"/>
              <a:t>Школа се простире на </a:t>
            </a:r>
            <a:r>
              <a:rPr lang="en-US" altLang="sr-Cyrl-CS" sz="2000" b="1" dirty="0"/>
              <a:t>75</a:t>
            </a:r>
            <a:r>
              <a:rPr lang="sr-Cyrl-CS" altLang="x-none" sz="2000" b="1" dirty="0"/>
              <a:t>00 </a:t>
            </a:r>
            <a:r>
              <a:rPr lang="en-US" sz="2000" b="1" dirty="0"/>
              <a:t>m</a:t>
            </a:r>
            <a:r>
              <a:rPr lang="en-US" sz="2000" b="1" baseline="30000" dirty="0"/>
              <a:t>2</a:t>
            </a:r>
            <a:r>
              <a:rPr lang="sr-Cyrl-CS" altLang="x-none" sz="2000" b="1" baseline="30000" dirty="0"/>
              <a:t>.</a:t>
            </a:r>
            <a:r>
              <a:rPr lang="sr-Cyrl-CS" altLang="x-none" sz="2000" b="1" dirty="0"/>
              <a:t> </a:t>
            </a:r>
          </a:p>
          <a:p>
            <a:pPr algn="just" eaLnBrk="1" hangingPunct="1">
              <a:lnSpc>
                <a:spcPct val="80000"/>
              </a:lnSpc>
              <a:buNone/>
            </a:pPr>
            <a:endParaRPr lang="sr-Cyrl-CS" altLang="x-none" sz="2000" b="1" dirty="0"/>
          </a:p>
          <a:p>
            <a:pPr algn="just" eaLnBrk="1" hangingPunct="1">
              <a:lnSpc>
                <a:spcPct val="80000"/>
              </a:lnSpc>
              <a:buNone/>
            </a:pPr>
            <a:r>
              <a:rPr lang="sr-Cyrl-CS" altLang="x-none" sz="2000" b="1" dirty="0"/>
              <a:t>Ученицима и наставницима су на располагању:</a:t>
            </a:r>
          </a:p>
          <a:p>
            <a:pPr algn="just" eaLnBrk="1" hangingPunct="1">
              <a:lnSpc>
                <a:spcPct val="80000"/>
              </a:lnSpc>
            </a:pPr>
            <a:r>
              <a:rPr lang="sr-Cyrl-CS" altLang="x-none" sz="2000" b="1" dirty="0"/>
              <a:t>54 учионице, </a:t>
            </a:r>
          </a:p>
          <a:p>
            <a:pPr algn="just" eaLnBrk="1" hangingPunct="1">
              <a:lnSpc>
                <a:spcPct val="80000"/>
              </a:lnSpc>
            </a:pPr>
            <a:r>
              <a:rPr lang="sr-Cyrl-CS" altLang="x-none" sz="2000" b="1" dirty="0"/>
              <a:t>школска библиотека са 1</a:t>
            </a:r>
            <a:r>
              <a:rPr lang="en-US" altLang="sr-Cyrl-CS" sz="2000" b="1" dirty="0"/>
              <a:t>5</a:t>
            </a:r>
            <a:r>
              <a:rPr lang="en-US" sz="2000" b="1" dirty="0"/>
              <a:t> </a:t>
            </a:r>
            <a:r>
              <a:rPr lang="sr-Cyrl-CS" altLang="x-none" sz="2000" b="1" dirty="0"/>
              <a:t>500 књига,   </a:t>
            </a:r>
          </a:p>
          <a:p>
            <a:pPr algn="just" eaLnBrk="1" hangingPunct="1">
              <a:lnSpc>
                <a:spcPct val="80000"/>
              </a:lnSpc>
            </a:pPr>
            <a:r>
              <a:rPr lang="sr-Cyrl-CS" altLang="x-none" sz="2000" b="1" dirty="0"/>
              <a:t>специјализовани кабинети</a:t>
            </a:r>
          </a:p>
          <a:p>
            <a:pPr algn="just" eaLnBrk="1" hangingPunct="1">
              <a:lnSpc>
                <a:spcPct val="80000"/>
              </a:lnSpc>
            </a:pPr>
            <a:r>
              <a:rPr lang="sr-Cyrl-CS" altLang="x-none" sz="2000" b="1" dirty="0"/>
              <a:t>компјутеризоване учионице,</a:t>
            </a:r>
          </a:p>
          <a:p>
            <a:pPr eaLnBrk="1" hangingPunct="1">
              <a:lnSpc>
                <a:spcPct val="80000"/>
              </a:lnSpc>
            </a:pPr>
            <a:r>
              <a:rPr lang="sr-Cyrl-CS" altLang="x-none" sz="2000" b="1" dirty="0"/>
              <a:t>седам     лабораторија </a:t>
            </a:r>
          </a:p>
          <a:p>
            <a:pPr eaLnBrk="1" hangingPunct="1">
              <a:lnSpc>
                <a:spcPct val="80000"/>
              </a:lnSpc>
            </a:pPr>
            <a:r>
              <a:rPr lang="sr-Cyrl-CS" altLang="x-none" sz="2000" b="1" dirty="0"/>
              <a:t>ауто- школа, </a:t>
            </a:r>
          </a:p>
          <a:p>
            <a:pPr eaLnBrk="1" hangingPunct="1">
              <a:lnSpc>
                <a:spcPct val="80000"/>
              </a:lnSpc>
            </a:pPr>
            <a:r>
              <a:rPr lang="sr-Cyrl-CS" altLang="x-none" sz="2000" b="1" dirty="0"/>
              <a:t>фискултурна сала,</a:t>
            </a:r>
          </a:p>
          <a:p>
            <a:pPr eaLnBrk="1" hangingPunct="1">
              <a:lnSpc>
                <a:spcPct val="80000"/>
              </a:lnSpc>
            </a:pPr>
            <a:r>
              <a:rPr lang="sr-Cyrl-CS" altLang="x-none" sz="2000" b="1" dirty="0"/>
              <a:t>школска машинска радионица.</a:t>
            </a:r>
            <a:endParaRPr lang="en-US" sz="2000" b="1" dirty="0"/>
          </a:p>
        </p:txBody>
      </p:sp>
      <p:pic>
        <p:nvPicPr>
          <p:cNvPr id="4100" name="Picture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363" y="1628775"/>
            <a:ext cx="3827462" cy="434975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5"/>
          <a:stretch/>
        </p:blipFill>
        <p:spPr>
          <a:xfrm>
            <a:off x="0" y="801714"/>
            <a:ext cx="9144000" cy="5301208"/>
          </a:xfrm>
        </p:spPr>
      </p:pic>
    </p:spTree>
    <p:extLst>
      <p:ext uri="{BB962C8B-B14F-4D97-AF65-F5344CB8AC3E}">
        <p14:creationId xmlns:p14="http://schemas.microsoft.com/office/powerpoint/2010/main" val="15832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8560"/>
            <a:ext cx="9144001" cy="5789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НАГРАДА ЗА РАД НА ТЕМУ МУЛТИКУЛТУРАЛНОСТИ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5967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7483"/>
            <a:ext cx="9144001" cy="5810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СВЕТОСАВСКА АКАДЕМИЈА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91945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9" r="9147"/>
          <a:stretch/>
        </p:blipFill>
        <p:spPr>
          <a:xfrm>
            <a:off x="1" y="1044199"/>
            <a:ext cx="9143999" cy="5813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СВЕТОСАВСКА АКАДЕМИЈА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799343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66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ПРОЈЕКАТ ,,ОБОГАЋЕНИ ЈЕДНОСМЕНСКИ РАД’’ ПОДРШКА УЧЕНИЦИМА ЗА УЧЕЊЕ НА ДАЉИНУ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"/>
          <a:stretch/>
        </p:blipFill>
        <p:spPr>
          <a:xfrm>
            <a:off x="2037211" y="1196752"/>
            <a:ext cx="5069577" cy="556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2515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663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,,ДАНИ ИНТЕЛИГЕНЦИЈЕ’’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6" y="1069967"/>
            <a:ext cx="4854563" cy="5788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r="22681" b="1390"/>
          <a:stretch/>
        </p:blipFill>
        <p:spPr>
          <a:xfrm>
            <a:off x="4854563" y="1069967"/>
            <a:ext cx="4289437" cy="57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744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663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МЕЂУНАРОДНО ТАКМИЧЕЊЕ ,,ДАБАР’’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843" t="32806" r="28726" b="14198"/>
          <a:stretch/>
        </p:blipFill>
        <p:spPr>
          <a:xfrm>
            <a:off x="13923" y="1070509"/>
            <a:ext cx="9130078" cy="5184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04" y="4581128"/>
            <a:ext cx="3816424" cy="2146739"/>
          </a:xfrm>
          <a:prstGeom prst="rect">
            <a:avLst/>
          </a:prstGeom>
          <a:ln w="793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8220837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33114"/>
            <a:ext cx="9144000" cy="971044"/>
          </a:xfrm>
        </p:spPr>
        <p:txBody>
          <a:bodyPr>
            <a:noAutofit/>
          </a:bodyPr>
          <a:lstStyle/>
          <a:p>
            <a:r>
              <a:rPr lang="sr-Cyrl-R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ШКОЛСКИ ПРОЈЕКАТ </a:t>
            </a:r>
            <a:br>
              <a:rPr lang="sr-Cyrl-R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,,НИЈЕ ЗНАЊЕ ЗНАЊЕ ЗНАТИ, </a:t>
            </a:r>
            <a:br>
              <a:rPr lang="sr-Cyrl-R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ВЕЋ ЈЕ ЗНАЊЕ ЗНАЊЕ ДАТИ’’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4" y="1700808"/>
            <a:ext cx="7454311" cy="48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4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" y="1404158"/>
            <a:ext cx="9137731" cy="513524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4778" y="260648"/>
            <a:ext cx="9158777" cy="971044"/>
          </a:xfrm>
        </p:spPr>
        <p:txBody>
          <a:bodyPr>
            <a:noAutofit/>
          </a:bodyPr>
          <a:lstStyle/>
          <a:p>
            <a:r>
              <a:rPr lang="sr-Cyrl-R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ОБЕЛЕЖАВАЊЕ 140 ГОДИНА ОД РОЂЕЊА       МИЛУТИНА МИЛАНКОВИЋА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" y="1404158"/>
            <a:ext cx="9137731" cy="5135242"/>
          </a:xfrm>
        </p:spPr>
      </p:pic>
    </p:spTree>
    <p:extLst>
      <p:ext uri="{BB962C8B-B14F-4D97-AF65-F5344CB8AC3E}">
        <p14:creationId xmlns:p14="http://schemas.microsoft.com/office/powerpoint/2010/main" val="42492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1680" y="188640"/>
            <a:ext cx="8229600" cy="971044"/>
          </a:xfrm>
        </p:spPr>
        <p:txBody>
          <a:bodyPr>
            <a:noAutofit/>
          </a:bodyPr>
          <a:lstStyle/>
          <a:p>
            <a:r>
              <a:rPr lang="sr-Cyrl-R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УНИЦЕФОВ ПРОЈЕКАТ</a:t>
            </a:r>
            <a:br>
              <a:rPr lang="sr-Cyrl-R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СПРЕЧАВАЊЕ ОСИПАЊА УЧЕНИКА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2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335" y="1404158"/>
            <a:ext cx="7814291" cy="51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/>
            </a:gs>
            <a:gs pos="50000">
              <a:srgbClr val="FFFF66"/>
            </a:gs>
            <a:gs pos="100000">
              <a:srgbClr val="FFCC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3800374" cy="4608512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13092" r="3834" b="25810"/>
          <a:stretch/>
        </p:blipFill>
        <p:spPr>
          <a:xfrm>
            <a:off x="4716016" y="2708920"/>
            <a:ext cx="3450172" cy="3083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556" y="-1078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ЗЛАТНА МЕДАЉА ЗА КВАЛИТЕТ РАДА ШКОЛЕ НА САЈМУ ОБРАЗОВАЊА ПУТОКАЗИ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52536" y="188640"/>
            <a:ext cx="9649072" cy="971044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,,КАД СРЦЕ ДАРУЈЕ, ЗНАЊЕ ЦАРУЈЕ’’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12" y="1404158"/>
            <a:ext cx="5881747" cy="51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32985"/>
            <a:ext cx="9144000" cy="5325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332656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МЕЂУНАРОДНИ ПРОЈЕКАТ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RYCO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9422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/>
          <p:nvPr/>
        </p:nvSpPr>
        <p:spPr>
          <a:xfrm>
            <a:off x="827088" y="188913"/>
            <a:ext cx="7561262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alt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У СВАКОМ МОМЕНТУ СВАКОМ УЧЕНИКУ СУ НА РАСПОЛАГАЊУ:</a:t>
            </a:r>
          </a:p>
        </p:txBody>
      </p:sp>
      <p:sp>
        <p:nvSpPr>
          <p:cNvPr id="48131" name="Text Box 4"/>
          <p:cNvSpPr txBox="1"/>
          <p:nvPr/>
        </p:nvSpPr>
        <p:spPr>
          <a:xfrm>
            <a:off x="395536" y="2276477"/>
            <a:ext cx="3240087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sr-Latn-CS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32" name="Rectangle 5"/>
          <p:cNvSpPr/>
          <p:nvPr/>
        </p:nvSpPr>
        <p:spPr>
          <a:xfrm>
            <a:off x="0" y="2719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 lang="sr-Latn-CS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34" name="Text Box 7"/>
          <p:cNvSpPr txBox="1"/>
          <p:nvPr/>
        </p:nvSpPr>
        <p:spPr>
          <a:xfrm>
            <a:off x="898526" y="1771653"/>
            <a:ext cx="576103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sr-Cyrl-R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Аница Грачанин, директорка школе</a:t>
            </a:r>
          </a:p>
        </p:txBody>
      </p:sp>
      <p:sp>
        <p:nvSpPr>
          <p:cNvPr id="48138" name="Text Box 11"/>
          <p:cNvSpPr txBox="1"/>
          <p:nvPr/>
        </p:nvSpPr>
        <p:spPr>
          <a:xfrm>
            <a:off x="898526" y="2538501"/>
            <a:ext cx="6762238" cy="46055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sr-Cyrl-R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Невена Петковић Герић, помоћник директора</a:t>
            </a:r>
          </a:p>
        </p:txBody>
      </p:sp>
      <p:sp>
        <p:nvSpPr>
          <p:cNvPr id="48141" name="Text Box 14"/>
          <p:cNvSpPr txBox="1"/>
          <p:nvPr/>
        </p:nvSpPr>
        <p:spPr>
          <a:xfrm>
            <a:off x="898526" y="3309852"/>
            <a:ext cx="7561263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sr-Cyrl-R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Милена Мерџан Радојчић, педагог</a:t>
            </a:r>
          </a:p>
        </p:txBody>
      </p:sp>
      <p:sp>
        <p:nvSpPr>
          <p:cNvPr id="48144" name="Text Box 17"/>
          <p:cNvSpPr txBox="1"/>
          <p:nvPr/>
        </p:nvSpPr>
        <p:spPr>
          <a:xfrm>
            <a:off x="898526" y="4076700"/>
            <a:ext cx="7345363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sr-Cyrl-R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Ивана Котлаја Николић, психолог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40362"/>
          </a:xfrm>
        </p:spPr>
      </p:pic>
      <p:sp>
        <p:nvSpPr>
          <p:cNvPr id="6" name="Text Box 7"/>
          <p:cNvSpPr txBox="1"/>
          <p:nvPr/>
        </p:nvSpPr>
        <p:spPr>
          <a:xfrm>
            <a:off x="828675" y="0"/>
            <a:ext cx="748665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УЧИНИЋЕМО ДА ВАМ СВАКИ ТРЕНУТАК ДО КРАЈА ШКОЛОВАЊА ОСТАНЕ У НАЈЛЕПШЕМ СЕЋАЊУ</a:t>
            </a:r>
          </a:p>
        </p:txBody>
      </p:sp>
    </p:spTree>
    <p:extLst>
      <p:ext uri="{BB962C8B-B14F-4D97-AF65-F5344CB8AC3E}">
        <p14:creationId xmlns:p14="http://schemas.microsoft.com/office/powerpoint/2010/main" val="401783676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4"/>
          <p:cNvSpPr txBox="1"/>
          <p:nvPr/>
        </p:nvSpPr>
        <p:spPr>
          <a:xfrm>
            <a:off x="468313" y="2276475"/>
            <a:ext cx="3240087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sr-Latn-CS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32" name="Rectangle 5"/>
          <p:cNvSpPr/>
          <p:nvPr/>
        </p:nvSpPr>
        <p:spPr>
          <a:xfrm>
            <a:off x="0" y="2719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 lang="sr-Latn-CS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34" name="Text Box 7"/>
          <p:cNvSpPr txBox="1"/>
          <p:nvPr/>
        </p:nvSpPr>
        <p:spPr>
          <a:xfrm>
            <a:off x="828675" y="14892"/>
            <a:ext cx="748665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ДОБРО ДОШЛИ </a:t>
            </a:r>
          </a:p>
          <a:p>
            <a:pPr algn="ctr">
              <a:spcBef>
                <a:spcPct val="50000"/>
              </a:spcBef>
            </a:pPr>
            <a:r>
              <a:rPr lang="sr-Cyrl-R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 ШКОЛУ СРЦА</a:t>
            </a:r>
            <a:endParaRPr lang="sr-Cyrl-RS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995"/>
            <a:ext cx="9144000" cy="550745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5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/>
            </a:gs>
            <a:gs pos="50000">
              <a:srgbClr val="FFFF66"/>
            </a:gs>
            <a:gs pos="100000">
              <a:srgbClr val="FFCC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/>
          <p:nvPr/>
        </p:nvSpPr>
        <p:spPr>
          <a:xfrm>
            <a:off x="755650" y="333375"/>
            <a:ext cx="8135938" cy="830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sr-Cyrl-CS" altLang="x-none" sz="2400" b="1" dirty="0">
                <a:latin typeface="Arial" panose="020B0604020202020204" pitchFamily="34" charset="0"/>
              </a:rPr>
              <a:t>Обука ученика саобраћајне струке врши се на следећим возилима:</a:t>
            </a:r>
            <a:endParaRPr lang="en-US" sz="2400" b="1" dirty="0">
              <a:latin typeface="Arial" panose="020B0604020202020204" pitchFamily="34" charset="0"/>
            </a:endParaRPr>
          </a:p>
        </p:txBody>
      </p:sp>
      <p:pic>
        <p:nvPicPr>
          <p:cNvPr id="4101" name="Picture 5" descr="kam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16113"/>
            <a:ext cx="4113862" cy="30849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800" y="1916113"/>
            <a:ext cx="4207688" cy="30556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7" name="Rectangle 1"/>
          <p:cNvSpPr/>
          <p:nvPr/>
        </p:nvSpPr>
        <p:spPr>
          <a:xfrm>
            <a:off x="683568" y="2924944"/>
            <a:ext cx="7600950" cy="23082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en-US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sz="12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|2.6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8|4.6|3.9|3.3"/>
</p:tagLst>
</file>

<file path=ppt/theme/theme1.xml><?xml version="1.0" encoding="utf-8"?>
<a:theme xmlns:a="http://schemas.openxmlformats.org/drawingml/2006/main" name="Presentatio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EMIJA 2013">
  <a:themeElements>
    <a:clrScheme name="ind_0014_slide 1">
      <a:dk1>
        <a:srgbClr val="000000"/>
      </a:dk1>
      <a:lt1>
        <a:srgbClr val="FFCC66"/>
      </a:lt1>
      <a:dk2>
        <a:srgbClr val="000000"/>
      </a:dk2>
      <a:lt2>
        <a:srgbClr val="CCCCCC"/>
      </a:lt2>
      <a:accent1>
        <a:srgbClr val="A16B00"/>
      </a:accent1>
      <a:accent2>
        <a:srgbClr val="8C5E00"/>
      </a:accent2>
      <a:accent3>
        <a:srgbClr val="FFE2B8"/>
      </a:accent3>
      <a:accent4>
        <a:srgbClr val="000000"/>
      </a:accent4>
      <a:accent5>
        <a:srgbClr val="CDBAAA"/>
      </a:accent5>
      <a:accent6>
        <a:srgbClr val="7E5400"/>
      </a:accent6>
      <a:hlink>
        <a:srgbClr val="7A5200"/>
      </a:hlink>
      <a:folHlink>
        <a:srgbClr val="6E4900"/>
      </a:folHlink>
    </a:clrScheme>
    <a:fontScheme name="ind_0014_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d_0014_slide 1">
        <a:dk1>
          <a:srgbClr val="000000"/>
        </a:dk1>
        <a:lt1>
          <a:srgbClr val="FFCC66"/>
        </a:lt1>
        <a:dk2>
          <a:srgbClr val="000000"/>
        </a:dk2>
        <a:lt2>
          <a:srgbClr val="CCCCCC"/>
        </a:lt2>
        <a:accent1>
          <a:srgbClr val="A16B00"/>
        </a:accent1>
        <a:accent2>
          <a:srgbClr val="8C5E00"/>
        </a:accent2>
        <a:accent3>
          <a:srgbClr val="FFE2B8"/>
        </a:accent3>
        <a:accent4>
          <a:srgbClr val="000000"/>
        </a:accent4>
        <a:accent5>
          <a:srgbClr val="CDBAAA"/>
        </a:accent5>
        <a:accent6>
          <a:srgbClr val="7E5400"/>
        </a:accent6>
        <a:hlink>
          <a:srgbClr val="7A5200"/>
        </a:hlink>
        <a:folHlink>
          <a:srgbClr val="6E4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2">
        <a:dk1>
          <a:srgbClr val="000000"/>
        </a:dk1>
        <a:lt1>
          <a:srgbClr val="FFCC66"/>
        </a:lt1>
        <a:dk2>
          <a:srgbClr val="000000"/>
        </a:dk2>
        <a:lt2>
          <a:srgbClr val="CCCCCC"/>
        </a:lt2>
        <a:accent1>
          <a:srgbClr val="807113"/>
        </a:accent1>
        <a:accent2>
          <a:srgbClr val="994B08"/>
        </a:accent2>
        <a:accent3>
          <a:srgbClr val="FFE2B8"/>
        </a:accent3>
        <a:accent4>
          <a:srgbClr val="000000"/>
        </a:accent4>
        <a:accent5>
          <a:srgbClr val="C0BBAA"/>
        </a:accent5>
        <a:accent6>
          <a:srgbClr val="8A4306"/>
        </a:accent6>
        <a:hlink>
          <a:srgbClr val="734C00"/>
        </a:hlink>
        <a:folHlink>
          <a:srgbClr val="8735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3">
        <a:dk1>
          <a:srgbClr val="000000"/>
        </a:dk1>
        <a:lt1>
          <a:srgbClr val="FFCC66"/>
        </a:lt1>
        <a:dk2>
          <a:srgbClr val="000000"/>
        </a:dk2>
        <a:lt2>
          <a:srgbClr val="CCCCCC"/>
        </a:lt2>
        <a:accent1>
          <a:srgbClr val="336580"/>
        </a:accent1>
        <a:accent2>
          <a:srgbClr val="7A5200"/>
        </a:accent2>
        <a:accent3>
          <a:srgbClr val="FFE2B8"/>
        </a:accent3>
        <a:accent4>
          <a:srgbClr val="000000"/>
        </a:accent4>
        <a:accent5>
          <a:srgbClr val="ADB8C0"/>
        </a:accent5>
        <a:accent6>
          <a:srgbClr val="6E4900"/>
        </a:accent6>
        <a:hlink>
          <a:srgbClr val="503F73"/>
        </a:hlink>
        <a:folHlink>
          <a:srgbClr val="1D523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4">
        <a:dk1>
          <a:srgbClr val="000000"/>
        </a:dk1>
        <a:lt1>
          <a:srgbClr val="FFCC66"/>
        </a:lt1>
        <a:dk2>
          <a:srgbClr val="000000"/>
        </a:dk2>
        <a:lt2>
          <a:srgbClr val="CCCCCC"/>
        </a:lt2>
        <a:accent1>
          <a:srgbClr val="547A31"/>
        </a:accent1>
        <a:accent2>
          <a:srgbClr val="445187"/>
        </a:accent2>
        <a:accent3>
          <a:srgbClr val="FFE2B8"/>
        </a:accent3>
        <a:accent4>
          <a:srgbClr val="000000"/>
        </a:accent4>
        <a:accent5>
          <a:srgbClr val="B3BEAD"/>
        </a:accent5>
        <a:accent6>
          <a:srgbClr val="3D497A"/>
        </a:accent6>
        <a:hlink>
          <a:srgbClr val="80334A"/>
        </a:hlink>
        <a:folHlink>
          <a:srgbClr val="614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16B00"/>
        </a:accent1>
        <a:accent2>
          <a:srgbClr val="8C5E00"/>
        </a:accent2>
        <a:accent3>
          <a:srgbClr val="FFFFFF"/>
        </a:accent3>
        <a:accent4>
          <a:srgbClr val="000000"/>
        </a:accent4>
        <a:accent5>
          <a:srgbClr val="CDBAAA"/>
        </a:accent5>
        <a:accent6>
          <a:srgbClr val="7E5400"/>
        </a:accent6>
        <a:hlink>
          <a:srgbClr val="7A5200"/>
        </a:hlink>
        <a:folHlink>
          <a:srgbClr val="6E4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7113"/>
        </a:accent1>
        <a:accent2>
          <a:srgbClr val="994B08"/>
        </a:accent2>
        <a:accent3>
          <a:srgbClr val="FFFFFF"/>
        </a:accent3>
        <a:accent4>
          <a:srgbClr val="000000"/>
        </a:accent4>
        <a:accent5>
          <a:srgbClr val="C0BBAA"/>
        </a:accent5>
        <a:accent6>
          <a:srgbClr val="8A4306"/>
        </a:accent6>
        <a:hlink>
          <a:srgbClr val="734C00"/>
        </a:hlink>
        <a:folHlink>
          <a:srgbClr val="8735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7">
        <a:dk1>
          <a:srgbClr val="000000"/>
        </a:dk1>
        <a:lt1>
          <a:srgbClr val="F8F8F8"/>
        </a:lt1>
        <a:dk2>
          <a:srgbClr val="000000"/>
        </a:dk2>
        <a:lt2>
          <a:srgbClr val="CCCCCC"/>
        </a:lt2>
        <a:accent1>
          <a:srgbClr val="336580"/>
        </a:accent1>
        <a:accent2>
          <a:srgbClr val="7A5200"/>
        </a:accent2>
        <a:accent3>
          <a:srgbClr val="FBFBFB"/>
        </a:accent3>
        <a:accent4>
          <a:srgbClr val="000000"/>
        </a:accent4>
        <a:accent5>
          <a:srgbClr val="ADB8C0"/>
        </a:accent5>
        <a:accent6>
          <a:srgbClr val="6E4900"/>
        </a:accent6>
        <a:hlink>
          <a:srgbClr val="503F73"/>
        </a:hlink>
        <a:folHlink>
          <a:srgbClr val="1D523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47A31"/>
        </a:accent1>
        <a:accent2>
          <a:srgbClr val="445187"/>
        </a:accent2>
        <a:accent3>
          <a:srgbClr val="FFFFFF"/>
        </a:accent3>
        <a:accent4>
          <a:srgbClr val="000000"/>
        </a:accent4>
        <a:accent5>
          <a:srgbClr val="B3BEAD"/>
        </a:accent5>
        <a:accent6>
          <a:srgbClr val="3D497A"/>
        </a:accent6>
        <a:hlink>
          <a:srgbClr val="80334A"/>
        </a:hlink>
        <a:folHlink>
          <a:srgbClr val="614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HRANA 2013">
  <a:themeElements>
    <a:clrScheme name="ind_0014_slide 2">
      <a:dk1>
        <a:srgbClr val="000000"/>
      </a:dk1>
      <a:lt1>
        <a:srgbClr val="FFCC66"/>
      </a:lt1>
      <a:dk2>
        <a:srgbClr val="000000"/>
      </a:dk2>
      <a:lt2>
        <a:srgbClr val="CCCCCC"/>
      </a:lt2>
      <a:accent1>
        <a:srgbClr val="807113"/>
      </a:accent1>
      <a:accent2>
        <a:srgbClr val="994B08"/>
      </a:accent2>
      <a:accent3>
        <a:srgbClr val="FFE2B8"/>
      </a:accent3>
      <a:accent4>
        <a:srgbClr val="000000"/>
      </a:accent4>
      <a:accent5>
        <a:srgbClr val="C0BBAA"/>
      </a:accent5>
      <a:accent6>
        <a:srgbClr val="8A4306"/>
      </a:accent6>
      <a:hlink>
        <a:srgbClr val="734C00"/>
      </a:hlink>
      <a:folHlink>
        <a:srgbClr val="873529"/>
      </a:folHlink>
    </a:clrScheme>
    <a:fontScheme name="ind_0014_sli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d_0014_slide 1">
        <a:dk1>
          <a:srgbClr val="000000"/>
        </a:dk1>
        <a:lt1>
          <a:srgbClr val="FFCC66"/>
        </a:lt1>
        <a:dk2>
          <a:srgbClr val="000000"/>
        </a:dk2>
        <a:lt2>
          <a:srgbClr val="CCCCCC"/>
        </a:lt2>
        <a:accent1>
          <a:srgbClr val="A16B00"/>
        </a:accent1>
        <a:accent2>
          <a:srgbClr val="8C5E00"/>
        </a:accent2>
        <a:accent3>
          <a:srgbClr val="FFE2B8"/>
        </a:accent3>
        <a:accent4>
          <a:srgbClr val="000000"/>
        </a:accent4>
        <a:accent5>
          <a:srgbClr val="CDBAAA"/>
        </a:accent5>
        <a:accent6>
          <a:srgbClr val="7E5400"/>
        </a:accent6>
        <a:hlink>
          <a:srgbClr val="7A5200"/>
        </a:hlink>
        <a:folHlink>
          <a:srgbClr val="6E4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2">
        <a:dk1>
          <a:srgbClr val="000000"/>
        </a:dk1>
        <a:lt1>
          <a:srgbClr val="FFCC66"/>
        </a:lt1>
        <a:dk2>
          <a:srgbClr val="000000"/>
        </a:dk2>
        <a:lt2>
          <a:srgbClr val="CCCCCC"/>
        </a:lt2>
        <a:accent1>
          <a:srgbClr val="807113"/>
        </a:accent1>
        <a:accent2>
          <a:srgbClr val="994B08"/>
        </a:accent2>
        <a:accent3>
          <a:srgbClr val="FFE2B8"/>
        </a:accent3>
        <a:accent4>
          <a:srgbClr val="000000"/>
        </a:accent4>
        <a:accent5>
          <a:srgbClr val="C0BBAA"/>
        </a:accent5>
        <a:accent6>
          <a:srgbClr val="8A4306"/>
        </a:accent6>
        <a:hlink>
          <a:srgbClr val="734C00"/>
        </a:hlink>
        <a:folHlink>
          <a:srgbClr val="8735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3">
        <a:dk1>
          <a:srgbClr val="000000"/>
        </a:dk1>
        <a:lt1>
          <a:srgbClr val="FFCC66"/>
        </a:lt1>
        <a:dk2>
          <a:srgbClr val="000000"/>
        </a:dk2>
        <a:lt2>
          <a:srgbClr val="CCCCCC"/>
        </a:lt2>
        <a:accent1>
          <a:srgbClr val="336580"/>
        </a:accent1>
        <a:accent2>
          <a:srgbClr val="7A5200"/>
        </a:accent2>
        <a:accent3>
          <a:srgbClr val="FFE2B8"/>
        </a:accent3>
        <a:accent4>
          <a:srgbClr val="000000"/>
        </a:accent4>
        <a:accent5>
          <a:srgbClr val="ADB8C0"/>
        </a:accent5>
        <a:accent6>
          <a:srgbClr val="6E4900"/>
        </a:accent6>
        <a:hlink>
          <a:srgbClr val="503F73"/>
        </a:hlink>
        <a:folHlink>
          <a:srgbClr val="1D523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4">
        <a:dk1>
          <a:srgbClr val="000000"/>
        </a:dk1>
        <a:lt1>
          <a:srgbClr val="FFCC66"/>
        </a:lt1>
        <a:dk2>
          <a:srgbClr val="000000"/>
        </a:dk2>
        <a:lt2>
          <a:srgbClr val="CCCCCC"/>
        </a:lt2>
        <a:accent1>
          <a:srgbClr val="547A31"/>
        </a:accent1>
        <a:accent2>
          <a:srgbClr val="445187"/>
        </a:accent2>
        <a:accent3>
          <a:srgbClr val="FFE2B8"/>
        </a:accent3>
        <a:accent4>
          <a:srgbClr val="000000"/>
        </a:accent4>
        <a:accent5>
          <a:srgbClr val="B3BEAD"/>
        </a:accent5>
        <a:accent6>
          <a:srgbClr val="3D497A"/>
        </a:accent6>
        <a:hlink>
          <a:srgbClr val="80334A"/>
        </a:hlink>
        <a:folHlink>
          <a:srgbClr val="614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16B00"/>
        </a:accent1>
        <a:accent2>
          <a:srgbClr val="8C5E00"/>
        </a:accent2>
        <a:accent3>
          <a:srgbClr val="FFFFFF"/>
        </a:accent3>
        <a:accent4>
          <a:srgbClr val="000000"/>
        </a:accent4>
        <a:accent5>
          <a:srgbClr val="CDBAAA"/>
        </a:accent5>
        <a:accent6>
          <a:srgbClr val="7E5400"/>
        </a:accent6>
        <a:hlink>
          <a:srgbClr val="7A5200"/>
        </a:hlink>
        <a:folHlink>
          <a:srgbClr val="6E4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7113"/>
        </a:accent1>
        <a:accent2>
          <a:srgbClr val="994B08"/>
        </a:accent2>
        <a:accent3>
          <a:srgbClr val="FFFFFF"/>
        </a:accent3>
        <a:accent4>
          <a:srgbClr val="000000"/>
        </a:accent4>
        <a:accent5>
          <a:srgbClr val="C0BBAA"/>
        </a:accent5>
        <a:accent6>
          <a:srgbClr val="8A4306"/>
        </a:accent6>
        <a:hlink>
          <a:srgbClr val="734C00"/>
        </a:hlink>
        <a:folHlink>
          <a:srgbClr val="8735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7">
        <a:dk1>
          <a:srgbClr val="000000"/>
        </a:dk1>
        <a:lt1>
          <a:srgbClr val="F8F8F8"/>
        </a:lt1>
        <a:dk2>
          <a:srgbClr val="000000"/>
        </a:dk2>
        <a:lt2>
          <a:srgbClr val="CCCCCC"/>
        </a:lt2>
        <a:accent1>
          <a:srgbClr val="336580"/>
        </a:accent1>
        <a:accent2>
          <a:srgbClr val="7A5200"/>
        </a:accent2>
        <a:accent3>
          <a:srgbClr val="FBFBFB"/>
        </a:accent3>
        <a:accent4>
          <a:srgbClr val="000000"/>
        </a:accent4>
        <a:accent5>
          <a:srgbClr val="ADB8C0"/>
        </a:accent5>
        <a:accent6>
          <a:srgbClr val="6E4900"/>
        </a:accent6>
        <a:hlink>
          <a:srgbClr val="503F73"/>
        </a:hlink>
        <a:folHlink>
          <a:srgbClr val="1D523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14_slid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47A31"/>
        </a:accent1>
        <a:accent2>
          <a:srgbClr val="445187"/>
        </a:accent2>
        <a:accent3>
          <a:srgbClr val="FFFFFF"/>
        </a:accent3>
        <a:accent4>
          <a:srgbClr val="000000"/>
        </a:accent4>
        <a:accent5>
          <a:srgbClr val="B3BEAD"/>
        </a:accent5>
        <a:accent6>
          <a:srgbClr val="3D497A"/>
        </a:accent6>
        <a:hlink>
          <a:srgbClr val="80334A"/>
        </a:hlink>
        <a:folHlink>
          <a:srgbClr val="614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SINSTVO 2013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AOBRACAJ 2013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AOBRACAJ 2013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195</TotalTime>
  <Words>714</Words>
  <Application>Microsoft Office PowerPoint</Application>
  <PresentationFormat>On-screen Show (4:3)</PresentationFormat>
  <Paragraphs>152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Calibri</vt:lpstr>
      <vt:lpstr>Comic Sans MS</vt:lpstr>
      <vt:lpstr>Franklin Gothic Medium</vt:lpstr>
      <vt:lpstr>Times New Roman</vt:lpstr>
      <vt:lpstr>Wingdings</vt:lpstr>
      <vt:lpstr>Presentation</vt:lpstr>
      <vt:lpstr>HEMIJA 2013</vt:lpstr>
      <vt:lpstr>PREHRANA 2013</vt:lpstr>
      <vt:lpstr>MASINSTVO 2013</vt:lpstr>
      <vt:lpstr>SAOBRACAJ 2013</vt:lpstr>
      <vt:lpstr>1_SAOBRACAJ 2013</vt:lpstr>
      <vt:lpstr>PowerPoint Presentation</vt:lpstr>
      <vt:lpstr>PowerPoint Presentation</vt:lpstr>
      <vt:lpstr>О ШКОЛИ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ПРЕХРАМБЕНИ ТЕХНИЧАР  </vt:lpstr>
      <vt:lpstr>Након завршеног школовања...</vt:lpstr>
      <vt:lpstr>ПЕКАР/МЕСАР</vt:lpstr>
      <vt:lpstr>PowerPoint Presentation</vt:lpstr>
      <vt:lpstr>ТЕХНИЧАР  ЗА  ИНДУСТРИЈСКУ  ФАРМАЦЕУТСКУ  ТЕХНОЛОГИЈУ </vt:lpstr>
      <vt:lpstr>PowerPoint Presentation</vt:lpstr>
      <vt:lpstr>МАШИНСТВО И ОБРАДА МЕТАЛА</vt:lpstr>
      <vt:lpstr>ЧЕТВОРОГОДИШЊИ  ОБРАЗОВНИ ПРОФИЛ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САОБРАЋАЈ</vt:lpstr>
      <vt:lpstr>У школској 2021/22. години уписујемо  40. генерацију ученика саобрaћајног смера, за следеће ОБРАЗОВНЕ ПРОФИЛЕ:</vt:lpstr>
      <vt:lpstr>PowerPoint Presentation</vt:lpstr>
      <vt:lpstr>PowerPoint Presentation</vt:lpstr>
      <vt:lpstr>PowerPoint Presentation</vt:lpstr>
      <vt:lpstr>PowerPoint Presentation</vt:lpstr>
      <vt:lpstr>ДОНАЦИЈА  АМБАСАДА РУСИЈЕ И НИС-А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ШКОЛСКИ ПРОЈЕКАТ  ,,НИЈЕ ЗНАЊЕ ЗНАЊЕ ЗНАТИ,  ВЕЋ ЈЕ ЗНАЊЕ ЗНАЊЕ ДАТИ’’</vt:lpstr>
      <vt:lpstr>ОБЕЛЕЖАВАЊЕ 140 ГОДИНА ОД РОЂЕЊА       МИЛУТИНА МИЛАНКОВИЋА</vt:lpstr>
      <vt:lpstr>УНИЦЕФОВ ПРОЈЕКАТ СПРЕЧАВАЊЕ ОСИПАЊА УЧЕНИКА</vt:lpstr>
      <vt:lpstr>,,КАД СРЦЕ ДАРУЈЕ, ЗНАЊЕ ЦАРУЈЕ’’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zmaj</dc:creator>
  <cp:lastModifiedBy>User</cp:lastModifiedBy>
  <cp:revision>49</cp:revision>
  <dcterms:created xsi:type="dcterms:W3CDTF">2014-04-01T16:24:00Z</dcterms:created>
  <dcterms:modified xsi:type="dcterms:W3CDTF">2021-03-15T10:50:18Z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